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20"/>
  </p:notesMasterIdLst>
  <p:sldIdLst>
    <p:sldId id="256" r:id="rId2"/>
    <p:sldId id="302" r:id="rId3"/>
    <p:sldId id="300" r:id="rId4"/>
    <p:sldId id="301" r:id="rId5"/>
    <p:sldId id="287" r:id="rId6"/>
    <p:sldId id="313" r:id="rId7"/>
    <p:sldId id="306" r:id="rId8"/>
    <p:sldId id="314" r:id="rId9"/>
    <p:sldId id="293" r:id="rId10"/>
    <p:sldId id="262" r:id="rId11"/>
    <p:sldId id="263" r:id="rId12"/>
    <p:sldId id="265" r:id="rId13"/>
    <p:sldId id="294" r:id="rId14"/>
    <p:sldId id="267" r:id="rId15"/>
    <p:sldId id="309" r:id="rId16"/>
    <p:sldId id="310" r:id="rId17"/>
    <p:sldId id="295" r:id="rId18"/>
    <p:sldId id="30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0917C-35BF-46ED-970B-16D1882B20B5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C8E3E-122C-4041-9992-040CC5667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566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CD9DEF-9C15-45F4-8796-88660E3BE930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A2897-F504-4351-BC09-97A9B229C777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DEBE8-263F-4954-B19D-C30CCD5AB4DE}" type="datetimeFigureOut">
              <a:rPr lang="ru-RU" smtClean="0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316001-B838-4C37-9B21-B2900BC4E4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539137-2FBF-4D21-922A-40D2D7317A98}" type="datetimeFigureOut">
              <a:rPr lang="ru-RU" smtClean="0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99005-5863-4911-82FC-4ABFA95D96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671101-7E7D-44A9-95F5-7CA7BE09F239}" type="datetimeFigureOut">
              <a:rPr lang="ru-RU" smtClean="0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D4A30-D247-49C8-A65F-C53D83A10C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11582D-6364-497F-885C-92004B02D281}" type="datetimeFigureOut">
              <a:rPr lang="ru-RU" smtClean="0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F64CC3-7821-4CEB-A9D8-58AA932449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F7693E-F295-4EC1-85F8-176E26969CCF}" type="datetimeFigureOut">
              <a:rPr lang="ru-RU" smtClean="0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110F2-3BC0-4C97-968B-604FAF8BF7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4EED0F-7F6A-402E-B3D5-1924A3768218}" type="datetimeFigureOut">
              <a:rPr lang="ru-RU" smtClean="0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3ACC1-2351-4044-979E-21B9C454E7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DB0781-24F0-4789-A4EB-6C2E1E841181}" type="datetimeFigureOut">
              <a:rPr lang="ru-RU" smtClean="0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469F9-5AA8-42DE-8F7B-983C1C3494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974310-FE86-4763-9C7E-AF7A4444BB6E}" type="datetimeFigureOut">
              <a:rPr lang="ru-RU" smtClean="0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F9DAB-D048-418C-9E3F-199AE07955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3D0270-E2FB-48D4-BCF5-68332BA447B5}" type="datetimeFigureOut">
              <a:rPr lang="ru-RU" smtClean="0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92EAA-0493-4D74-9437-4271172C8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6918B2-7044-4628-9CBF-619147B0CE2A}" type="datetimeFigureOut">
              <a:rPr lang="ru-RU" smtClean="0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D6C92-7094-4153-ACCF-5E0A8E35FD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403D20-D985-4850-A2F0-DC7C4E4B4A68}" type="datetimeFigureOut">
              <a:rPr lang="ru-RU" smtClean="0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D3A48C5-5BB8-4E35-BABB-FB06FC8FE4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7F14E7C-23A5-43FD-99A6-7EE54A957A63}" type="datetimeFigureOut">
              <a:rPr lang="ru-RU" smtClean="0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6384A5C-E476-437E-9DD9-01F672F7EA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268760"/>
            <a:ext cx="7143800" cy="1470025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2"/>
                </a:solidFill>
              </a:rPr>
              <a:t>АРИФМЕТИЧЕСКАЯ ПРОГРЕССИЯ</a:t>
            </a:r>
            <a:endParaRPr lang="ru-RU" sz="6000" dirty="0">
              <a:solidFill>
                <a:schemeClr val="tx2"/>
              </a:solidFill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501008"/>
            <a:ext cx="7854950" cy="2160240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R="0" algn="l" eaLnBrk="1" hangingPunct="1"/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Учитель математики </a:t>
            </a:r>
          </a:p>
          <a:p>
            <a:pPr marR="0" algn="l" eaLnBrk="1" hangingPunct="1"/>
            <a:r>
              <a:rPr lang="ru-RU" sz="3200" b="1" dirty="0" err="1" smtClean="0">
                <a:solidFill>
                  <a:schemeClr val="tx2"/>
                </a:solidFill>
                <a:latin typeface="+mj-lt"/>
              </a:rPr>
              <a:t>Зеленкина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 Татьяна Федоровна.</a:t>
            </a:r>
            <a:endParaRPr lang="ru-RU" sz="3200" b="1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  <a:r>
              <a:rPr lang="ru-RU" b="1" dirty="0" smtClean="0"/>
              <a:t>Арифметическая прогрессия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136904" cy="1851025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b="1" dirty="0" smtClean="0"/>
              <a:t>Арифметической прогрессией называется последовательность, каждый член которой, начиная со второго, равен предыдущему, сложенному с одним и тем же числом.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4214818"/>
            <a:ext cx="5976664" cy="1200329"/>
          </a:xfrm>
          <a:prstGeom prst="rect">
            <a:avLst/>
          </a:prstGeom>
          <a:ln w="28575"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</a:t>
            </a:r>
            <a:r>
              <a:rPr lang="ru-RU" sz="2400" b="1" dirty="0"/>
              <a:t>(</a:t>
            </a:r>
            <a:r>
              <a:rPr lang="en-US" sz="2400" b="1" i="1" dirty="0"/>
              <a:t>a</a:t>
            </a:r>
            <a:r>
              <a:rPr lang="en-US" sz="2400" b="1" i="1" baseline="-25000" dirty="0"/>
              <a:t>n</a:t>
            </a:r>
            <a:r>
              <a:rPr lang="ru-RU" sz="2400" b="1" dirty="0"/>
              <a:t>) - арифметическая прогрессия, </a:t>
            </a:r>
            <a:r>
              <a:rPr lang="en-US" sz="2400" b="1" dirty="0"/>
              <a:t>     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         </a:t>
            </a:r>
            <a:r>
              <a:rPr lang="ru-RU" sz="2400" b="1" dirty="0" smtClean="0"/>
              <a:t>если </a:t>
            </a:r>
            <a:r>
              <a:rPr lang="en-US" sz="2400" b="1" i="1" dirty="0" smtClean="0"/>
              <a:t>a</a:t>
            </a:r>
            <a:r>
              <a:rPr lang="en-US" sz="2400" b="1" i="1" baseline="-25000" dirty="0" smtClean="0"/>
              <a:t>n+1 </a:t>
            </a:r>
            <a:r>
              <a:rPr lang="en-US" sz="2400" b="1" dirty="0" smtClean="0"/>
              <a:t>=</a:t>
            </a:r>
            <a:r>
              <a:rPr lang="en-US" sz="2400" b="1" i="1" dirty="0" smtClean="0"/>
              <a:t> a</a:t>
            </a:r>
            <a:r>
              <a:rPr lang="en-US" sz="2400" b="1" i="1" baseline="-25000" dirty="0" smtClean="0"/>
              <a:t>n</a:t>
            </a:r>
            <a:r>
              <a:rPr lang="en-US" sz="2400" b="1" i="1" dirty="0" smtClean="0"/>
              <a:t>+d</a:t>
            </a:r>
            <a:r>
              <a:rPr lang="ru-RU" sz="2400" b="1" dirty="0" smtClean="0"/>
              <a:t> , </a:t>
            </a:r>
            <a:r>
              <a:rPr lang="en-US" sz="2400" b="1" dirty="0" smtClean="0"/>
              <a:t>                                          </a:t>
            </a:r>
            <a:endParaRPr lang="en-U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       </a:t>
            </a:r>
            <a:r>
              <a:rPr lang="ru-RU" sz="2400" b="1" dirty="0" smtClean="0"/>
              <a:t>где </a:t>
            </a:r>
            <a:r>
              <a:rPr lang="en-US" sz="2400" b="1" i="1" dirty="0"/>
              <a:t>d</a:t>
            </a:r>
            <a:r>
              <a:rPr lang="ru-RU" sz="2400" b="1" dirty="0"/>
              <a:t>-некоторое число.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943480"/>
                <a:ext cx="8136904" cy="5365839"/>
              </a:xfrm>
            </p:spPr>
            <p:txBody>
              <a:bodyPr>
                <a:normAutofit lnSpcReduction="10000"/>
              </a:bodyPr>
              <a:lstStyle/>
              <a:p>
                <a:pPr eaLnBrk="1" hangingPunct="1">
                  <a:buNone/>
                </a:pPr>
                <a:r>
                  <a:rPr lang="ru-RU" sz="2800" b="1" dirty="0" smtClean="0"/>
                  <a:t>Разность </a:t>
                </a:r>
                <a:r>
                  <a:rPr lang="ru-RU" sz="2800" b="1" dirty="0"/>
                  <a:t>между любым </a:t>
                </a:r>
                <a:r>
                  <a:rPr lang="ru-RU" sz="2800" b="1" dirty="0" smtClean="0"/>
                  <a:t> членом арифметической </a:t>
                </a:r>
              </a:p>
              <a:p>
                <a:pPr eaLnBrk="1" hangingPunct="1">
                  <a:buNone/>
                </a:pPr>
                <a:r>
                  <a:rPr lang="ru-RU" sz="2800" b="1" dirty="0" smtClean="0"/>
                  <a:t>прогрессии, </a:t>
                </a:r>
                <a:r>
                  <a:rPr lang="ru-RU" sz="2800" b="1" dirty="0"/>
                  <a:t>начиная со второго, и предыдущим </a:t>
                </a:r>
                <a:endParaRPr lang="ru-RU" sz="2800" b="1" dirty="0" smtClean="0"/>
              </a:p>
              <a:p>
                <a:pPr eaLnBrk="1" hangingPunct="1">
                  <a:buNone/>
                </a:pPr>
                <a:r>
                  <a:rPr lang="ru-RU" sz="2800" b="1" dirty="0" smtClean="0"/>
                  <a:t>членом </a:t>
                </a:r>
                <a:r>
                  <a:rPr lang="ru-RU" sz="2800" b="1" dirty="0"/>
                  <a:t>равна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𝒅</m:t>
                    </m:r>
                  </m:oMath>
                </a14:m>
                <a:r>
                  <a:rPr lang="ru-RU" sz="2800" b="1" i="1" dirty="0" smtClean="0"/>
                  <a:t>.</a:t>
                </a:r>
              </a:p>
              <a:p>
                <a:pPr algn="ctr" eaLnBrk="1" hangingPunct="1">
                  <a:buFont typeface="Wingdings 2" pitchFamily="18" charset="2"/>
                  <a:buNone/>
                </a:pPr>
                <a:endParaRPr lang="ru-RU" sz="4000" b="1" i="1" dirty="0"/>
              </a:p>
              <a:p>
                <a:pPr marL="0" indent="0" eaLnBrk="1" hangingPunct="1">
                  <a:buNone/>
                </a:pPr>
                <a:endParaRPr lang="ru-RU" dirty="0" smtClean="0"/>
              </a:p>
              <a:p>
                <a:pPr marL="0" indent="0" eaLnBrk="1" hangingPunct="1">
                  <a:buNone/>
                </a:pPr>
                <a:endParaRPr lang="ru-RU" dirty="0" smtClean="0"/>
              </a:p>
              <a:p>
                <a:pPr marL="0" indent="0" eaLnBrk="1" hangingPunct="1">
                  <a:buNone/>
                </a:pPr>
                <a:endParaRPr lang="ru-RU" sz="2400" dirty="0" smtClean="0"/>
              </a:p>
              <a:p>
                <a:pPr marL="0" indent="0" eaLnBrk="1" hangingPunct="1">
                  <a:buNone/>
                </a:pPr>
                <a:endParaRPr lang="ru-RU" sz="2400" dirty="0" smtClean="0"/>
              </a:p>
              <a:p>
                <a:pPr marL="0" indent="0" eaLnBrk="1" hangingPunct="1">
                  <a:buNone/>
                </a:pPr>
                <a:endParaRPr lang="ru-RU" sz="2200" b="1" dirty="0" smtClean="0"/>
              </a:p>
              <a:p>
                <a:pPr marL="0" indent="0" algn="ctr" eaLnBrk="1" hangingPunct="1">
                  <a:buNone/>
                </a:pPr>
                <a:r>
                  <a:rPr lang="ru-RU" sz="2000" b="1" dirty="0" smtClean="0"/>
                  <a:t>Число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𝒅</m:t>
                    </m:r>
                  </m:oMath>
                </a14:m>
                <a:r>
                  <a:rPr lang="ru-RU" sz="2000" b="1" dirty="0" smtClean="0"/>
                  <a:t> называют разностью арифметической прогрессии.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11267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943480"/>
                <a:ext cx="8136904" cy="5365839"/>
              </a:xfrm>
              <a:blipFill rotWithShape="1">
                <a:blip r:embed="rId2"/>
                <a:stretch>
                  <a:fillRect l="-1498" t="-1023" r="-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68" name="Группа 32"/>
          <p:cNvGrpSpPr>
            <a:grpSpLocks/>
          </p:cNvGrpSpPr>
          <p:nvPr/>
        </p:nvGrpSpPr>
        <p:grpSpPr bwMode="auto">
          <a:xfrm>
            <a:off x="1517650" y="3974346"/>
            <a:ext cx="5822950" cy="1001986"/>
            <a:chOff x="785786" y="4714884"/>
            <a:chExt cx="5822197" cy="940836"/>
          </a:xfrm>
        </p:grpSpPr>
        <p:sp>
          <p:nvSpPr>
            <p:cNvPr id="11269" name="TextBox 20"/>
            <p:cNvSpPr txBox="1">
              <a:spLocks noChangeArrowheads="1"/>
            </p:cNvSpPr>
            <p:nvPr/>
          </p:nvSpPr>
          <p:spPr bwMode="auto">
            <a:xfrm>
              <a:off x="1571604" y="5286388"/>
              <a:ext cx="500066" cy="369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nstantia" pitchFamily="18" charset="0"/>
                </a:rPr>
                <a:t>+</a:t>
              </a:r>
              <a:r>
                <a:rPr lang="en-US" i="1">
                  <a:latin typeface="Constantia" pitchFamily="18" charset="0"/>
                </a:rPr>
                <a:t>d</a:t>
              </a:r>
              <a:endParaRPr lang="ru-RU" i="1">
                <a:latin typeface="Constantia" pitchFamily="18" charset="0"/>
              </a:endParaRPr>
            </a:p>
          </p:txBody>
        </p:sp>
        <p:sp>
          <p:nvSpPr>
            <p:cNvPr id="11270" name="TextBox 21"/>
            <p:cNvSpPr txBox="1">
              <a:spLocks noChangeArrowheads="1"/>
            </p:cNvSpPr>
            <p:nvPr/>
          </p:nvSpPr>
          <p:spPr bwMode="auto">
            <a:xfrm>
              <a:off x="2285984" y="5286388"/>
              <a:ext cx="500066" cy="369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nstantia" pitchFamily="18" charset="0"/>
                </a:rPr>
                <a:t>+</a:t>
              </a:r>
              <a:r>
                <a:rPr lang="en-US" i="1">
                  <a:latin typeface="Constantia" pitchFamily="18" charset="0"/>
                </a:rPr>
                <a:t>d</a:t>
              </a:r>
              <a:endParaRPr lang="ru-RU" i="1">
                <a:latin typeface="Constantia" pitchFamily="18" charset="0"/>
              </a:endParaRPr>
            </a:p>
          </p:txBody>
        </p:sp>
        <p:sp>
          <p:nvSpPr>
            <p:cNvPr id="11271" name="TextBox 22"/>
            <p:cNvSpPr txBox="1">
              <a:spLocks noChangeArrowheads="1"/>
            </p:cNvSpPr>
            <p:nvPr/>
          </p:nvSpPr>
          <p:spPr bwMode="auto">
            <a:xfrm>
              <a:off x="3857620" y="5286388"/>
              <a:ext cx="500066" cy="369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nstantia" pitchFamily="18" charset="0"/>
                </a:rPr>
                <a:t>+</a:t>
              </a:r>
              <a:r>
                <a:rPr lang="en-US" i="1">
                  <a:latin typeface="Constantia" pitchFamily="18" charset="0"/>
                </a:rPr>
                <a:t>d</a:t>
              </a:r>
              <a:endParaRPr lang="ru-RU" i="1">
                <a:latin typeface="Constantia" pitchFamily="18" charset="0"/>
              </a:endParaRPr>
            </a:p>
          </p:txBody>
        </p:sp>
        <p:sp>
          <p:nvSpPr>
            <p:cNvPr id="11272" name="TextBox 23"/>
            <p:cNvSpPr txBox="1">
              <a:spLocks noChangeArrowheads="1"/>
            </p:cNvSpPr>
            <p:nvPr/>
          </p:nvSpPr>
          <p:spPr bwMode="auto">
            <a:xfrm>
              <a:off x="4429124" y="5286388"/>
              <a:ext cx="500066" cy="369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onstantia" pitchFamily="18" charset="0"/>
                </a:rPr>
                <a:t>+</a:t>
              </a:r>
              <a:r>
                <a:rPr lang="en-US" i="1" dirty="0">
                  <a:latin typeface="Constantia" pitchFamily="18" charset="0"/>
                </a:rPr>
                <a:t>d</a:t>
              </a:r>
              <a:endParaRPr lang="ru-RU" i="1" dirty="0">
                <a:latin typeface="Constantia" pitchFamily="18" charset="0"/>
              </a:endParaRPr>
            </a:p>
          </p:txBody>
        </p:sp>
        <p:sp>
          <p:nvSpPr>
            <p:cNvPr id="11273" name="TextBox 24"/>
            <p:cNvSpPr txBox="1">
              <a:spLocks noChangeArrowheads="1"/>
            </p:cNvSpPr>
            <p:nvPr/>
          </p:nvSpPr>
          <p:spPr bwMode="auto">
            <a:xfrm>
              <a:off x="5214942" y="5286388"/>
              <a:ext cx="500066" cy="369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nstantia" pitchFamily="18" charset="0"/>
                </a:rPr>
                <a:t>+</a:t>
              </a:r>
              <a:r>
                <a:rPr lang="en-US" i="1">
                  <a:latin typeface="Constantia" pitchFamily="18" charset="0"/>
                </a:rPr>
                <a:t>d</a:t>
              </a:r>
              <a:endParaRPr lang="ru-RU" i="1">
                <a:latin typeface="Constantia" pitchFamily="18" charset="0"/>
              </a:endParaRPr>
            </a:p>
          </p:txBody>
        </p:sp>
        <p:sp>
          <p:nvSpPr>
            <p:cNvPr id="11274" name="TextBox 25"/>
            <p:cNvSpPr txBox="1">
              <a:spLocks noChangeArrowheads="1"/>
            </p:cNvSpPr>
            <p:nvPr/>
          </p:nvSpPr>
          <p:spPr bwMode="auto">
            <a:xfrm>
              <a:off x="6072198" y="5286388"/>
              <a:ext cx="500066" cy="369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nstantia" pitchFamily="18" charset="0"/>
                </a:rPr>
                <a:t>+</a:t>
              </a:r>
              <a:r>
                <a:rPr lang="en-US" i="1">
                  <a:latin typeface="Constantia" pitchFamily="18" charset="0"/>
                </a:rPr>
                <a:t>d</a:t>
              </a:r>
              <a:endParaRPr lang="ru-RU" i="1">
                <a:latin typeface="Constantia" pitchFamily="18" charset="0"/>
              </a:endParaRPr>
            </a:p>
          </p:txBody>
        </p:sp>
        <p:sp>
          <p:nvSpPr>
            <p:cNvPr id="11275" name="TextBox 19"/>
            <p:cNvSpPr txBox="1">
              <a:spLocks noChangeArrowheads="1"/>
            </p:cNvSpPr>
            <p:nvPr/>
          </p:nvSpPr>
          <p:spPr bwMode="auto">
            <a:xfrm>
              <a:off x="928662" y="5286388"/>
              <a:ext cx="500066" cy="369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nstantia" pitchFamily="18" charset="0"/>
                </a:rPr>
                <a:t>+</a:t>
              </a:r>
              <a:r>
                <a:rPr lang="en-US" i="1">
                  <a:latin typeface="Constantia" pitchFamily="18" charset="0"/>
                </a:rPr>
                <a:t>d</a:t>
              </a:r>
              <a:endParaRPr lang="ru-RU" i="1">
                <a:latin typeface="Constantia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57290" y="4714884"/>
              <a:ext cx="428628" cy="369332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+mn-lt"/>
                  <a:cs typeface="+mn-cs"/>
                </a:rPr>
                <a:t>a</a:t>
              </a:r>
              <a:r>
                <a:rPr lang="en-US" i="1" baseline="-25000" dirty="0">
                  <a:latin typeface="+mn-lt"/>
                  <a:cs typeface="+mn-cs"/>
                </a:rPr>
                <a:t>2</a:t>
              </a:r>
              <a:endParaRPr lang="ru-RU" i="1" baseline="-25000" dirty="0">
                <a:latin typeface="+mn-lt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5786" y="4714884"/>
              <a:ext cx="428628" cy="369332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+mn-lt"/>
                  <a:cs typeface="+mn-cs"/>
                </a:rPr>
                <a:t>a</a:t>
              </a:r>
              <a:r>
                <a:rPr lang="en-US" i="1" baseline="-25000" dirty="0">
                  <a:latin typeface="+mn-lt"/>
                  <a:cs typeface="+mn-cs"/>
                </a:rPr>
                <a:t>1</a:t>
              </a:r>
              <a:endParaRPr lang="ru-RU" i="1" baseline="-25000" dirty="0">
                <a:latin typeface="+mn-lt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8794" y="4714884"/>
              <a:ext cx="428628" cy="369332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+mn-lt"/>
                  <a:cs typeface="+mn-cs"/>
                </a:rPr>
                <a:t>a</a:t>
              </a:r>
              <a:r>
                <a:rPr lang="en-US" i="1" baseline="-25000" dirty="0">
                  <a:latin typeface="+mn-lt"/>
                  <a:cs typeface="+mn-cs"/>
                </a:rPr>
                <a:t>3</a:t>
              </a:r>
              <a:endParaRPr lang="ru-RU" i="1" baseline="-25000" dirty="0">
                <a:latin typeface="+mn-lt"/>
                <a:cs typeface="+mn-cs"/>
              </a:endParaRPr>
            </a:p>
          </p:txBody>
        </p:sp>
        <p:cxnSp>
          <p:nvCxnSpPr>
            <p:cNvPr id="9" name="Shape 8"/>
            <p:cNvCxnSpPr/>
            <p:nvPr/>
          </p:nvCxnSpPr>
          <p:spPr>
            <a:xfrm rot="16200000" flipH="1">
              <a:off x="1231817" y="4768688"/>
              <a:ext cx="1586" cy="607934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hape 8"/>
            <p:cNvCxnSpPr/>
            <p:nvPr/>
          </p:nvCxnSpPr>
          <p:spPr>
            <a:xfrm rot="16200000" flipH="1">
              <a:off x="1874671" y="4768689"/>
              <a:ext cx="1586" cy="607933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000628" y="4714884"/>
              <a:ext cx="428628" cy="369332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+mn-lt"/>
                  <a:cs typeface="+mn-cs"/>
                </a:rPr>
                <a:t>a</a:t>
              </a:r>
              <a:r>
                <a:rPr lang="en-US" i="1" baseline="-25000" dirty="0">
                  <a:latin typeface="+mn-lt"/>
                  <a:cs typeface="+mn-cs"/>
                </a:rPr>
                <a:t>n</a:t>
              </a:r>
              <a:endParaRPr lang="ru-RU" i="1" baseline="-25000" dirty="0">
                <a:latin typeface="+mn-lt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86248" y="4714884"/>
              <a:ext cx="500066" cy="369332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+mn-lt"/>
                  <a:cs typeface="+mn-cs"/>
                </a:rPr>
                <a:t>a</a:t>
              </a:r>
              <a:r>
                <a:rPr lang="en-US" i="1" baseline="-25000" dirty="0">
                  <a:latin typeface="+mn-lt"/>
                  <a:cs typeface="+mn-cs"/>
                </a:rPr>
                <a:t>n-1</a:t>
              </a:r>
              <a:endParaRPr lang="ru-RU" i="1" baseline="-25000" dirty="0">
                <a:latin typeface="+mn-lt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15008" y="4714884"/>
              <a:ext cx="571504" cy="369332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+mn-lt"/>
                  <a:cs typeface="+mn-cs"/>
                </a:rPr>
                <a:t>a</a:t>
              </a:r>
              <a:r>
                <a:rPr lang="en-US" i="1" baseline="-25000" dirty="0">
                  <a:latin typeface="+mn-lt"/>
                  <a:cs typeface="+mn-cs"/>
                </a:rPr>
                <a:t>n+1</a:t>
              </a:r>
              <a:endParaRPr lang="ru-RU" i="1" baseline="-25000" dirty="0">
                <a:latin typeface="+mn-lt"/>
                <a:cs typeface="+mn-cs"/>
              </a:endParaRPr>
            </a:p>
          </p:txBody>
        </p:sp>
        <p:cxnSp>
          <p:nvCxnSpPr>
            <p:cNvPr id="15" name="Shape 8"/>
            <p:cNvCxnSpPr/>
            <p:nvPr/>
          </p:nvCxnSpPr>
          <p:spPr>
            <a:xfrm rot="16200000" flipH="1">
              <a:off x="2517525" y="4768688"/>
              <a:ext cx="1586" cy="607934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hape 8"/>
            <p:cNvCxnSpPr/>
            <p:nvPr/>
          </p:nvCxnSpPr>
          <p:spPr>
            <a:xfrm rot="16200000" flipH="1">
              <a:off x="4731801" y="4768689"/>
              <a:ext cx="1586" cy="607933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hape 8"/>
            <p:cNvCxnSpPr/>
            <p:nvPr/>
          </p:nvCxnSpPr>
          <p:spPr>
            <a:xfrm rot="16200000" flipH="1">
              <a:off x="5517512" y="4768688"/>
              <a:ext cx="1586" cy="607934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hape 8"/>
            <p:cNvCxnSpPr/>
            <p:nvPr/>
          </p:nvCxnSpPr>
          <p:spPr>
            <a:xfrm rot="16200000" flipH="1">
              <a:off x="6303223" y="4768689"/>
              <a:ext cx="1586" cy="607933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hape 8"/>
            <p:cNvCxnSpPr/>
            <p:nvPr/>
          </p:nvCxnSpPr>
          <p:spPr>
            <a:xfrm rot="16200000" flipH="1">
              <a:off x="4088947" y="4768688"/>
              <a:ext cx="1586" cy="607934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Овал 26"/>
            <p:cNvSpPr/>
            <p:nvPr/>
          </p:nvSpPr>
          <p:spPr>
            <a:xfrm>
              <a:off x="2928634" y="5071863"/>
              <a:ext cx="46032" cy="46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142919" y="5071863"/>
              <a:ext cx="46031" cy="46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357203" y="5071863"/>
              <a:ext cx="46032" cy="46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571489" y="5071863"/>
              <a:ext cx="46031" cy="46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2973377" y="2780928"/>
            <a:ext cx="2706708" cy="707886"/>
          </a:xfrm>
          <a:prstGeom prst="rect">
            <a:avLst/>
          </a:prstGeom>
          <a:ln w="28575"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</a:t>
            </a:r>
            <a:r>
              <a:rPr lang="en-US" sz="4000" b="1" i="1" dirty="0" smtClean="0"/>
              <a:t>d=a</a:t>
            </a:r>
            <a:r>
              <a:rPr lang="en-US" sz="4000" b="1" i="1" baseline="-25000" dirty="0" smtClean="0"/>
              <a:t>n+1</a:t>
            </a:r>
            <a:r>
              <a:rPr lang="en-US" sz="4000" b="1" i="1" dirty="0" smtClean="0"/>
              <a:t>-a</a:t>
            </a:r>
            <a:r>
              <a:rPr lang="en-US" sz="4000" b="1" i="1" baseline="-25000" dirty="0" smtClean="0"/>
              <a:t>n</a:t>
            </a:r>
            <a:endParaRPr lang="ru-RU" sz="4000" b="1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640960" cy="792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/>
              <a:t>Последовательности заданы несколькими первыми членами? Есть ли среди них арифметические прогрессии?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2194049"/>
            <a:ext cx="3888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1)</a:t>
            </a:r>
            <a:r>
              <a:rPr lang="ru-RU" sz="3600" dirty="0" smtClean="0"/>
              <a:t>  </a:t>
            </a:r>
            <a:r>
              <a:rPr lang="ru-RU" sz="3600" b="1" dirty="0" smtClean="0"/>
              <a:t>1; 4; 7; 10;...</a:t>
            </a:r>
          </a:p>
          <a:p>
            <a:pPr marL="342900" indent="-342900">
              <a:buFont typeface="+mj-lt"/>
              <a:buAutoNum type="arabicParenR"/>
            </a:pPr>
            <a:endParaRPr lang="ru-RU" sz="3600" b="1" dirty="0" smtClean="0"/>
          </a:p>
          <a:p>
            <a:r>
              <a:rPr lang="ru-RU" sz="3600" b="1" dirty="0" smtClean="0"/>
              <a:t>2)  1; 4; 15; 18;...</a:t>
            </a:r>
          </a:p>
          <a:p>
            <a:pPr marL="342900" indent="-342900">
              <a:buFont typeface="+mj-lt"/>
              <a:buAutoNum type="arabicParenR"/>
            </a:pPr>
            <a:endParaRPr lang="ru-RU" sz="3600" b="1" dirty="0" smtClean="0"/>
          </a:p>
          <a:p>
            <a:r>
              <a:rPr lang="ru-RU" sz="3600" b="1" dirty="0" smtClean="0"/>
              <a:t>3)  1; -1; -3; -5;…</a:t>
            </a:r>
          </a:p>
          <a:p>
            <a:pPr marL="342900" indent="-342900">
              <a:buFont typeface="+mj-lt"/>
              <a:buAutoNum type="arabicParenR"/>
            </a:pPr>
            <a:endParaRPr lang="ru-RU" sz="3600" b="1" dirty="0" smtClean="0"/>
          </a:p>
          <a:p>
            <a:r>
              <a:rPr lang="ru-RU" sz="3600" b="1" dirty="0" smtClean="0"/>
              <a:t>4)  4; 4; 4; 4;…</a:t>
            </a:r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34489" y="2204864"/>
                <a:ext cx="14863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latin typeface="Cambria Math"/>
                        </a:rPr>
                        <m:t>𝒅</m:t>
                      </m:r>
                      <m:r>
                        <a:rPr lang="en-US" sz="3600" b="1" i="1" dirty="0" smtClean="0">
                          <a:latin typeface="Cambria Math"/>
                        </a:rPr>
                        <m:t>=</m:t>
                      </m:r>
                      <m:r>
                        <a:rPr lang="en-US" sz="3600" b="1" i="1" dirty="0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489" y="2204864"/>
                <a:ext cx="1486304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308479" y="5518036"/>
                <a:ext cx="148630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latin typeface="Cambria Math"/>
                        </a:rPr>
                        <m:t>𝒅</m:t>
                      </m:r>
                      <m:r>
                        <a:rPr lang="en-US" sz="3600" b="1" i="1" dirty="0" smtClean="0">
                          <a:latin typeface="Cambria Math"/>
                        </a:rPr>
                        <m:t>=</m:t>
                      </m:r>
                      <m:r>
                        <a:rPr lang="en-US" sz="3600" b="1" i="1" dirty="0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479" y="5518036"/>
                <a:ext cx="1486304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231535" y="4365104"/>
                <a:ext cx="183095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latin typeface="Cambria Math"/>
                        </a:rPr>
                        <m:t>𝒅</m:t>
                      </m:r>
                      <m:r>
                        <a:rPr lang="en-US" sz="3600" b="1" i="1" dirty="0" smtClean="0">
                          <a:latin typeface="Cambria Math"/>
                        </a:rPr>
                        <m:t>=−</m:t>
                      </m:r>
                      <m:r>
                        <a:rPr lang="en-US" sz="3600" b="1" i="1" dirty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535" y="4365104"/>
                <a:ext cx="1830950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/>
          <a:lstStyle/>
          <a:p>
            <a:pPr algn="ctr" eaLnBrk="1" hangingPunct="1"/>
            <a:r>
              <a:rPr lang="en-US" sz="2000" dirty="0" smtClean="0"/>
              <a:t>      </a:t>
            </a:r>
            <a:r>
              <a:rPr lang="ru-RU" sz="2800" b="1" dirty="0" smtClean="0"/>
              <a:t>Какой вывод из этих прогрессий можно сделать?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67544" y="1663938"/>
                <a:ext cx="8186738" cy="1861940"/>
              </a:xfrm>
            </p:spPr>
            <p:txBody>
              <a:bodyPr>
                <a:normAutofit/>
              </a:bodyPr>
              <a:lstStyle/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r>
                  <a:rPr lang="en-US" sz="3300" dirty="0" smtClean="0"/>
                  <a:t> </a:t>
                </a:r>
                <a14:m>
                  <m:oMath xmlns:m="http://schemas.openxmlformats.org/officeDocument/2006/math">
                    <m:r>
                      <a:rPr lang="ru-RU" sz="2800" b="1" i="1" dirty="0">
                        <a:latin typeface="Cambria Math"/>
                      </a:rPr>
                      <m:t>𝟏</m:t>
                    </m:r>
                    <m:r>
                      <a:rPr lang="ru-RU" sz="2800" b="1" i="1" dirty="0" smtClean="0">
                        <a:latin typeface="Cambria Math"/>
                      </a:rPr>
                      <m:t>;</m:t>
                    </m:r>
                    <m:r>
                      <a:rPr lang="ru-RU" sz="2800" b="1" i="0" dirty="0" smtClean="0">
                        <a:latin typeface="Cambria Math"/>
                      </a:rPr>
                      <m:t>𝟒</m:t>
                    </m:r>
                    <m:r>
                      <a:rPr lang="ru-RU" sz="2800" b="1" i="1" dirty="0" smtClean="0">
                        <a:latin typeface="Cambria Math"/>
                      </a:rPr>
                      <m:t>;</m:t>
                    </m:r>
                    <m:r>
                      <a:rPr lang="ru-RU" sz="2800" b="1" i="1" dirty="0" smtClean="0">
                        <a:latin typeface="Cambria Math"/>
                      </a:rPr>
                      <m:t>𝟕</m:t>
                    </m:r>
                    <m:r>
                      <a:rPr lang="ru-RU" sz="2800" b="1" i="1" dirty="0" smtClean="0">
                        <a:latin typeface="Cambria Math"/>
                      </a:rPr>
                      <m:t>;</m:t>
                    </m:r>
                    <m:r>
                      <a:rPr lang="ru-RU" sz="2800" b="1" i="1" dirty="0" smtClean="0">
                        <a:latin typeface="Cambria Math"/>
                      </a:rPr>
                      <m:t>𝟏𝟎</m:t>
                    </m:r>
                    <m:r>
                      <a:rPr lang="ru-RU" sz="2800" b="1" i="1" dirty="0" smtClean="0">
                        <a:latin typeface="Cambria Math" pitchFamily="18" charset="0"/>
                        <a:ea typeface="Cambria Math" pitchFamily="18" charset="0"/>
                      </a:rPr>
                      <m:t>;</m:t>
                    </m:r>
                  </m:oMath>
                </a14:m>
                <a:r>
                  <a:rPr lang="ru-RU" sz="2800" b="1" dirty="0" smtClean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…</a:t>
                </a:r>
                <a:endParaRPr lang="en-US" sz="2800" b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1" i="0" dirty="0" smtClean="0">
                        <a:latin typeface="Cambria Math"/>
                      </a:rPr>
                      <m:t>𝟏</m:t>
                    </m:r>
                    <m:r>
                      <a:rPr lang="ru-RU" sz="2800" b="1" i="1" dirty="0" smtClean="0">
                        <a:latin typeface="Cambria Math"/>
                      </a:rPr>
                      <m:t>;−</m:t>
                    </m:r>
                    <m:r>
                      <a:rPr lang="ru-RU" sz="2800" b="1" i="1" dirty="0" smtClean="0">
                        <a:latin typeface="Cambria Math"/>
                      </a:rPr>
                      <m:t>𝟏</m:t>
                    </m:r>
                    <m:r>
                      <a:rPr lang="ru-RU" sz="2800" b="1" i="1" dirty="0" smtClean="0">
                        <a:latin typeface="Cambria Math"/>
                      </a:rPr>
                      <m:t>;−</m:t>
                    </m:r>
                    <m:r>
                      <a:rPr lang="ru-RU" sz="2800" b="1" i="1" dirty="0" smtClean="0">
                        <a:latin typeface="Cambria Math"/>
                      </a:rPr>
                      <m:t>𝟑</m:t>
                    </m:r>
                    <m:r>
                      <a:rPr lang="ru-RU" sz="2800" b="1" i="1" dirty="0" smtClean="0">
                        <a:latin typeface="Cambria Math"/>
                      </a:rPr>
                      <m:t>;−</m:t>
                    </m:r>
                    <m:r>
                      <a:rPr lang="ru-RU" sz="2800" b="1" i="1" dirty="0" smtClean="0">
                        <a:latin typeface="Cambria Math"/>
                      </a:rPr>
                      <m:t>𝟓</m:t>
                    </m:r>
                    <m:r>
                      <a:rPr lang="ru-RU" sz="2800" b="0" i="1" dirty="0" smtClean="0">
                        <a:latin typeface="Cambria Math"/>
                      </a:rPr>
                      <m:t>;</m:t>
                    </m:r>
                    <m:r>
                      <a:rPr lang="ru-RU" sz="2800" b="1" i="0" dirty="0" smtClean="0">
                        <a:latin typeface="Cambria Math"/>
                      </a:rPr>
                      <m:t>…</m:t>
                    </m:r>
                    <m:r>
                      <a:rPr lang="en-US" sz="2800" b="1" i="0" dirty="0" smtClean="0"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latin typeface="Cambria Math"/>
                      </a:rPr>
                      <m:t>                            </m:t>
                    </m:r>
                  </m:oMath>
                </a14:m>
                <a:endParaRPr lang="ru-RU" sz="2800" dirty="0"/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r>
                  <a:rPr lang="ru-RU" sz="2800" b="1" dirty="0" smtClean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4</a:t>
                </a:r>
                <a:r>
                  <a:rPr lang="ru-RU" sz="2800" b="1" dirty="0" smtClean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; 4; 4; 4;…</a:t>
                </a:r>
                <a:endParaRPr lang="ru-RU" sz="2800" dirty="0"/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67544" y="1663938"/>
                <a:ext cx="8186738" cy="1861940"/>
              </a:xfrm>
              <a:blipFill rotWithShape="1">
                <a:blip r:embed="rId2"/>
                <a:stretch>
                  <a:fillRect l="-670" t="-9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одержимое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51521" y="3501008"/>
                <a:ext cx="8712968" cy="3139505"/>
              </a:xfrm>
            </p:spPr>
            <p:txBody>
              <a:bodyPr>
                <a:noAutofit/>
              </a:bodyPr>
              <a:lstStyle/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 2"/>
                  <a:buChar char=""/>
                  <a:defRPr/>
                </a:pPr>
                <a:r>
                  <a:rPr lang="ru-RU" sz="2000" b="1" dirty="0" smtClean="0"/>
                  <a:t>Если в арифметической прогрессии разность положительна</a:t>
                </a:r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</a:rPr>
                      <m:t>(</m:t>
                    </m:r>
                    <m:r>
                      <a:rPr lang="en-US" sz="2000" b="1" i="1" dirty="0" smtClean="0">
                        <a:latin typeface="Cambria Math"/>
                      </a:rPr>
                      <m:t>𝒅</m:t>
                    </m:r>
                    <m:r>
                      <a:rPr lang="en-US" sz="2000" b="1" i="1" dirty="0" smtClean="0">
                        <a:latin typeface="Cambria Math"/>
                      </a:rPr>
                      <m:t>&gt;</m:t>
                    </m:r>
                    <m:r>
                      <a:rPr lang="en-US" sz="2000" b="1" i="1" dirty="0" smtClean="0">
                        <a:latin typeface="Cambria Math"/>
                      </a:rPr>
                      <m:t>𝟎</m:t>
                    </m:r>
                    <m:r>
                      <a:rPr lang="en-US" sz="2000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sz="2000" b="1" dirty="0" smtClean="0"/>
                  <a:t>, то прогрессия является возрастающей</a:t>
                </a:r>
                <a:r>
                  <a:rPr lang="en-US" sz="2000" b="1" dirty="0" smtClean="0"/>
                  <a:t>.</a:t>
                </a:r>
                <a:endParaRPr lang="ru-RU" sz="2000" b="1" dirty="0" smtClean="0"/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ru-RU" sz="2000" b="1" dirty="0" smtClean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 2"/>
                  <a:buChar char=""/>
                  <a:defRPr/>
                </a:pPr>
                <a:r>
                  <a:rPr lang="ru-RU" sz="2000" b="1" dirty="0" smtClean="0"/>
                  <a:t>Если в арифметической прогрессии разность отрицательна </a:t>
                </a:r>
                <a14:m>
                  <m:oMath xmlns:m="http://schemas.openxmlformats.org/officeDocument/2006/math">
                    <m:r>
                      <a:rPr lang="ru-RU" sz="2000" b="1" i="1" dirty="0" smtClean="0">
                        <a:latin typeface="Cambria Math"/>
                      </a:rPr>
                      <m:t>(</m:t>
                    </m:r>
                    <m:r>
                      <a:rPr lang="en-US" sz="2000" b="1" i="1" dirty="0" smtClean="0">
                        <a:latin typeface="Cambria Math"/>
                      </a:rPr>
                      <m:t>𝒅</m:t>
                    </m:r>
                    <m:r>
                      <a:rPr lang="en-US" sz="2000" b="1" i="1" dirty="0" smtClean="0">
                        <a:latin typeface="Cambria Math"/>
                      </a:rPr>
                      <m:t>&lt;</m:t>
                    </m:r>
                    <m:r>
                      <a:rPr lang="en-US" sz="2000" b="1" i="1" dirty="0" smtClean="0">
                        <a:latin typeface="Cambria Math"/>
                      </a:rPr>
                      <m:t>𝟎</m:t>
                    </m:r>
                    <m:r>
                      <a:rPr lang="en-US" sz="2000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sz="2000" b="1" dirty="0" smtClean="0"/>
                  <a:t>, то прогрессия является убывающей</a:t>
                </a:r>
                <a:r>
                  <a:rPr lang="en-US" sz="2000" b="1" dirty="0" smtClean="0"/>
                  <a:t>.</a:t>
                </a:r>
                <a:endParaRPr lang="ru-RU" sz="2000" b="1" dirty="0" smtClean="0"/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ru-RU" sz="2000" b="1" dirty="0" smtClean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 2"/>
                  <a:buChar char=""/>
                  <a:defRPr/>
                </a:pPr>
                <a:r>
                  <a:rPr lang="ru-RU" sz="2000" b="1" dirty="0" smtClean="0"/>
                  <a:t> </a:t>
                </a:r>
                <a:r>
                  <a:rPr lang="ru-RU" sz="2000" b="1" dirty="0"/>
                  <a:t>Е</a:t>
                </a:r>
                <a:r>
                  <a:rPr lang="ru-RU" sz="2000" b="1" dirty="0" smtClean="0"/>
                  <a:t>сли разность равна нулю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latin typeface="Cambria Math"/>
                          </a:rPr>
                          <m:t>𝒅</m:t>
                        </m:r>
                        <m:r>
                          <a:rPr lang="en-US" sz="2000" b="1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000" b="1" i="1" dirty="0" smtClean="0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ru-RU" sz="2000" b="1" dirty="0" smtClean="0"/>
                  <a:t> , то все члены прогрессии   равны одному и тому же числу,  и последовательность называется стационарной</a:t>
                </a:r>
                <a:r>
                  <a:rPr lang="en-US" sz="2000" b="1" dirty="0" smtClean="0"/>
                  <a:t>.</a:t>
                </a:r>
                <a:endParaRPr lang="ru-RU" sz="2000" b="1" dirty="0" smtClean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 2"/>
                  <a:buChar char=""/>
                  <a:defRPr/>
                </a:pPr>
                <a:endParaRPr lang="ru-RU" sz="2000" dirty="0"/>
              </a:p>
            </p:txBody>
          </p:sp>
        </mc:Choice>
        <mc:Fallback xmlns="">
          <p:sp>
            <p:nvSpPr>
              <p:cNvPr id="4" name="Содержимое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51521" y="3501008"/>
                <a:ext cx="8712968" cy="3139505"/>
              </a:xfrm>
              <a:blipFill rotWithShape="1">
                <a:blip r:embed="rId3"/>
                <a:stretch>
                  <a:fillRect l="-420" t="-971" r="-1049" b="-15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>
                <a:spLocks noChangeArrowheads="1"/>
              </p:cNvSpPr>
              <p:nvPr/>
            </p:nvSpPr>
            <p:spPr bwMode="auto">
              <a:xfrm>
                <a:off x="3893248" y="1628800"/>
                <a:ext cx="375019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 smtClean="0">
                    <a:latin typeface="Constant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𝒅</m:t>
                    </m:r>
                    <m:r>
                      <a:rPr lang="en-US" sz="2800" b="1" i="1" dirty="0" smtClean="0">
                        <a:latin typeface="Cambria Math"/>
                      </a:rPr>
                      <m:t>=</m:t>
                    </m:r>
                    <m:r>
                      <a:rPr lang="en-US" sz="2800" b="1" i="1" dirty="0" smtClean="0">
                        <a:latin typeface="Cambria Math"/>
                      </a:rPr>
                      <m:t>𝟑</m:t>
                    </m:r>
                    <m:r>
                      <a:rPr lang="en-US" sz="2800" b="1" i="1" dirty="0" smtClean="0">
                        <a:latin typeface="Cambria Math"/>
                      </a:rPr>
                      <m:t>,   </m:t>
                    </m:r>
                    <m:sSub>
                      <m:sSub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         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dirty="0" smtClean="0">
                            <a:latin typeface="Cambria Math"/>
                          </a:rPr>
                          <m:t>𝒏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dirty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dirty="0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endParaRPr lang="ru-RU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3248" y="1628800"/>
                <a:ext cx="375019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>
                <a:spLocks noChangeArrowheads="1"/>
              </p:cNvSpPr>
              <p:nvPr/>
            </p:nvSpPr>
            <p:spPr bwMode="auto">
              <a:xfrm>
                <a:off x="3921856" y="2241380"/>
                <a:ext cx="374108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/>
                        </a:rPr>
                        <m:t>𝒅</m:t>
                      </m:r>
                      <m:r>
                        <a:rPr lang="en-US" sz="2800" b="1" i="1" dirty="0" smtClean="0">
                          <a:latin typeface="Cambria Math"/>
                        </a:rPr>
                        <m:t>=−</m:t>
                      </m:r>
                      <m:r>
                        <a:rPr lang="en-US" sz="2800" b="1" i="1" dirty="0" smtClean="0">
                          <a:latin typeface="Cambria Math"/>
                        </a:rPr>
                        <m:t>𝟐</m:t>
                      </m:r>
                      <m:r>
                        <a:rPr lang="en-US" sz="2800" b="1" i="1" dirty="0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ru-RU" sz="28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/>
                            </a:rPr>
                            <m:t>        </m:t>
                          </m:r>
                          <m:r>
                            <a:rPr lang="en-US" sz="2800" b="1" i="1" dirty="0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/>
                            </a:rPr>
                            <m:t>𝒏</m:t>
                          </m:r>
                          <m:r>
                            <a:rPr lang="en-US" sz="2800" b="1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dirty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dirty="0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28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ru-RU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1856" y="2241380"/>
                <a:ext cx="374108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>
                <a:spLocks noChangeArrowheads="1"/>
              </p:cNvSpPr>
              <p:nvPr/>
            </p:nvSpPr>
            <p:spPr bwMode="auto">
              <a:xfrm>
                <a:off x="3938686" y="2852936"/>
                <a:ext cx="370742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/>
                        </a:rPr>
                        <m:t>𝒅</m:t>
                      </m:r>
                      <m:r>
                        <a:rPr lang="en-US" sz="2800" b="1" i="1" dirty="0" smtClean="0">
                          <a:latin typeface="Cambria Math"/>
                        </a:rPr>
                        <m:t>=</m:t>
                      </m:r>
                      <m:r>
                        <a:rPr lang="en-US" sz="28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800" b="1" i="1" dirty="0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ru-RU" sz="28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/>
                            </a:rPr>
                            <m:t>        </m:t>
                          </m:r>
                          <m:r>
                            <a:rPr lang="ru-RU" sz="2800" b="1" i="1" dirty="0" smtClean="0">
                              <a:latin typeface="Cambria Math"/>
                            </a:rPr>
                            <m:t>   </m:t>
                          </m:r>
                          <m:r>
                            <a:rPr lang="en-US" sz="2800" b="1" i="1" dirty="0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/>
                            </a:rPr>
                            <m:t>𝒏</m:t>
                          </m:r>
                          <m:r>
                            <a:rPr lang="en-US" sz="2800" b="1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dirty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ru-RU" sz="2800" b="1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ru-RU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8686" y="2852936"/>
                <a:ext cx="370742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86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b="1" dirty="0" smtClean="0"/>
              <a:t>Задача</a:t>
            </a:r>
            <a:r>
              <a:rPr lang="ru-RU" b="1" dirty="0"/>
              <a:t>.</a:t>
            </a:r>
            <a:endParaRPr lang="ru-RU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920875"/>
                <a:ext cx="8219256" cy="1436117"/>
              </a:xfrm>
            </p:spPr>
            <p:txBody>
              <a:bodyPr>
                <a:noAutofit/>
              </a:bodyPr>
              <a:lstStyle/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r>
                  <a:rPr lang="ru-RU" sz="2800" b="1" dirty="0" smtClean="0"/>
                  <a:t>Выпишите первые три члена арифметической прогрессии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ru-RU" sz="2800" b="1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ru-RU" sz="2800" b="1" dirty="0" smtClean="0"/>
                  <a:t> если известно, что 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800" b="1" i="1" smtClean="0">
                        <a:latin typeface="Cambria Math"/>
                      </a:rPr>
                      <m:t>=</m:t>
                    </m:r>
                    <m:r>
                      <a:rPr lang="ru-RU" sz="2800" b="1" i="1" smtClean="0">
                        <a:latin typeface="Cambria Math"/>
                      </a:rPr>
                      <m:t>𝟐</m:t>
                    </m:r>
                    <m:r>
                      <a:rPr lang="ru-RU" sz="2800" b="1" i="1" smtClean="0">
                        <a:latin typeface="Cambria Math"/>
                      </a:rPr>
                      <m:t>,  </m:t>
                    </m:r>
                    <m:r>
                      <a:rPr lang="en-US" sz="2800" b="1" i="1" smtClean="0">
                        <a:latin typeface="Cambria Math"/>
                      </a:rPr>
                      <m:t>𝒅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𝟎</m:t>
                    </m:r>
                    <m:r>
                      <a:rPr lang="en-US" sz="2800" b="1" i="1" smtClean="0"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latin typeface="Cambria Math"/>
                      </a:rPr>
                      <m:t>𝟒</m:t>
                    </m:r>
                    <m:r>
                      <a:rPr lang="en-US" sz="2800" b="1" i="1" smtClean="0">
                        <a:latin typeface="Cambria Math"/>
                      </a:rPr>
                      <m:t>.</m:t>
                    </m:r>
                  </m:oMath>
                </a14:m>
                <a:endParaRPr lang="ru-RU" sz="2800" b="1" dirty="0" smtClean="0"/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ru-RU" sz="2800" dirty="0"/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920875"/>
                <a:ext cx="8219256" cy="1436117"/>
              </a:xfrm>
              <a:blipFill rotWithShape="1">
                <a:blip r:embed="rId2"/>
                <a:stretch>
                  <a:fillRect l="-1484" t="-3814" b="-76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55576" y="3861048"/>
                <a:ext cx="4500563" cy="503808"/>
              </a:xfrm>
            </p:spPr>
            <p:txBody>
              <a:bodyPr>
                <a:normAutofit fontScale="32500" lnSpcReduction="20000"/>
              </a:bodyPr>
              <a:lstStyle/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b="1" dirty="0" smtClean="0"/>
              </a:p>
              <a:p>
                <a:pPr marL="0" indent="0" eaLnBrk="1" hangingPunct="1">
                  <a:buNone/>
                </a:pPr>
                <a:endParaRPr lang="en-US" sz="2800" b="1" dirty="0" smtClean="0"/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b="1" dirty="0" smtClean="0"/>
              </a:p>
              <a:p>
                <a:pPr marL="0" indent="0" eaLnBrk="1" hangingPunct="1">
                  <a:buNone/>
                </a:pPr>
                <a:endParaRPr lang="en-US" b="0" dirty="0" smtClean="0"/>
              </a:p>
              <a:p>
                <a:pPr marL="0" indent="0" eaLnBrk="1" hangingPunct="1">
                  <a:buNone/>
                </a:pPr>
                <a:endParaRPr lang="ru-RU" dirty="0" smtClean="0"/>
              </a:p>
            </p:txBody>
          </p:sp>
        </mc:Choice>
        <mc:Fallback xmlns="">
          <p:sp>
            <p:nvSpPr>
              <p:cNvPr id="7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55576" y="3861048"/>
                <a:ext cx="4500563" cy="503808"/>
              </a:xfrm>
              <a:blipFill rotWithShape="1">
                <a:blip r:embed="rId3"/>
                <a:stretch>
                  <a:fillRect b="-177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Заголовок 1"/>
              <p:cNvSpPr txBox="1">
                <a:spLocks/>
              </p:cNvSpPr>
              <p:nvPr/>
            </p:nvSpPr>
            <p:spPr bwMode="auto">
              <a:xfrm>
                <a:off x="755576" y="5733256"/>
                <a:ext cx="4500563" cy="503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D0D9"/>
                  </a:buClr>
                  <a:buSzPct val="95000"/>
                  <a:buFont typeface="Wingdings 2" pitchFamily="18" charset="2"/>
                  <a:buChar char="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2460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0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7450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D0D9"/>
                  </a:buClr>
                  <a:buSzPct val="65000"/>
                  <a:buFont typeface="Wingdings 2" pitchFamily="18" charset="2"/>
                  <a:buChar char="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2088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buFont typeface="Wingdings 2" pitchFamily="18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b="1" i="1" smtClean="0">
                            <a:latin typeface="Cambria Math"/>
                          </a:rPr>
                          <m:t>     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𝟑𝟏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</a:rPr>
                      <m:t>−</m:t>
                    </m:r>
                    <m:r>
                      <a:rPr lang="ru-RU" sz="2800" b="1" i="1" smtClean="0">
                        <a:latin typeface="Cambria Math"/>
                      </a:rPr>
                      <m:t>?     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𝟏𝟎𝟎</m:t>
                        </m:r>
                      </m:sub>
                    </m:sSub>
                    <m:r>
                      <a:rPr lang="ru-RU" sz="2800" b="0" i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ru-RU" dirty="0" smtClean="0"/>
                  <a:t>?</a:t>
                </a:r>
                <a:endParaRPr lang="en-US" dirty="0" smtClean="0"/>
              </a:p>
              <a:p>
                <a:pPr marL="0" indent="0" eaLnBrk="1" hangingPunct="1">
                  <a:buFont typeface="Wingdings 2" pitchFamily="18" charset="2"/>
                  <a:buNone/>
                </a:pPr>
                <a:endParaRPr lang="ru-RU" dirty="0" smtClean="0"/>
              </a:p>
            </p:txBody>
          </p:sp>
        </mc:Choice>
        <mc:Fallback xmlns="">
          <p:sp>
            <p:nvSpPr>
              <p:cNvPr id="9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5733256"/>
                <a:ext cx="4500563" cy="503808"/>
              </a:xfrm>
              <a:prstGeom prst="rect">
                <a:avLst/>
              </a:prstGeom>
              <a:blipFill rotWithShape="1">
                <a:blip r:embed="rId4"/>
                <a:stretch>
                  <a:fillRect t="-6024" b="-313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/>
              <a:t>Формула </a:t>
            </a:r>
            <a:r>
              <a:rPr lang="en-US" b="1" dirty="0" smtClean="0"/>
              <a:t>n</a:t>
            </a:r>
            <a:r>
              <a:rPr lang="ru-RU" b="1" dirty="0" smtClean="0"/>
              <a:t>-го члена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920875"/>
            <a:ext cx="5400600" cy="443388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200" b="1" i="1" dirty="0" smtClean="0"/>
              <a:t>a</a:t>
            </a:r>
            <a:r>
              <a:rPr lang="en-US" sz="3200" b="1" i="1" baseline="-25000" dirty="0" smtClean="0"/>
              <a:t>1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b="1" i="1" dirty="0" smtClean="0"/>
              <a:t>   a</a:t>
            </a:r>
            <a:r>
              <a:rPr lang="en-US" sz="3200" b="1" i="1" baseline="-25000" dirty="0" smtClean="0"/>
              <a:t>2</a:t>
            </a:r>
            <a:r>
              <a:rPr lang="en-US" sz="3200" b="1" i="1" dirty="0" smtClean="0"/>
              <a:t>=a</a:t>
            </a:r>
            <a:r>
              <a:rPr lang="en-US" sz="3200" b="1" i="1" baseline="-25000" dirty="0" smtClean="0"/>
              <a:t>1</a:t>
            </a:r>
            <a:r>
              <a:rPr lang="en-US" sz="3200" b="1" i="1" dirty="0" smtClean="0"/>
              <a:t>+d</a:t>
            </a:r>
          </a:p>
          <a:p>
            <a:pPr eaLnBrk="1" hangingPunct="1">
              <a:buNone/>
            </a:pPr>
            <a:r>
              <a:rPr lang="en-US" sz="3200" b="1" i="1" dirty="0" smtClean="0"/>
              <a:t>   a</a:t>
            </a:r>
            <a:r>
              <a:rPr lang="en-US" sz="3200" b="1" i="1" baseline="-25000" dirty="0" smtClean="0"/>
              <a:t>3</a:t>
            </a:r>
            <a:r>
              <a:rPr lang="en-US" sz="3200" b="1" i="1" dirty="0" smtClean="0"/>
              <a:t>=a</a:t>
            </a:r>
            <a:r>
              <a:rPr lang="en-US" sz="3200" b="1" i="1" baseline="-25000" dirty="0" smtClean="0"/>
              <a:t>2</a:t>
            </a:r>
            <a:r>
              <a:rPr lang="en-US" sz="3200" b="1" i="1" dirty="0" smtClean="0"/>
              <a:t>+d=(a</a:t>
            </a:r>
            <a:r>
              <a:rPr lang="ru-RU" sz="3200" b="1" i="1" baseline="-25000" dirty="0" smtClean="0"/>
              <a:t>1</a:t>
            </a:r>
            <a:r>
              <a:rPr lang="en-US" sz="3200" b="1" i="1" dirty="0" smtClean="0"/>
              <a:t>+d)+</a:t>
            </a:r>
            <a:r>
              <a:rPr lang="en-US" sz="3200" b="1" i="1" dirty="0"/>
              <a:t>d =</a:t>
            </a:r>
            <a:r>
              <a:rPr lang="en-US" sz="3200" b="1" i="1" dirty="0" smtClean="0"/>
              <a:t>a</a:t>
            </a:r>
            <a:r>
              <a:rPr lang="en-US" sz="3200" b="1" i="1" baseline="-25000" dirty="0" smtClean="0"/>
              <a:t>1</a:t>
            </a:r>
            <a:r>
              <a:rPr lang="en-US" sz="3200" b="1" i="1" dirty="0" smtClean="0"/>
              <a:t>+2d</a:t>
            </a:r>
          </a:p>
          <a:p>
            <a:pPr eaLnBrk="1" hangingPunct="1">
              <a:buNone/>
            </a:pPr>
            <a:r>
              <a:rPr lang="en-US" sz="3200" b="1" i="1" dirty="0"/>
              <a:t> </a:t>
            </a:r>
            <a:r>
              <a:rPr lang="en-US" sz="3200" b="1" i="1" dirty="0" smtClean="0"/>
              <a:t>  a</a:t>
            </a:r>
            <a:r>
              <a:rPr lang="en-US" sz="3200" b="1" i="1" baseline="-25000" dirty="0" smtClean="0"/>
              <a:t>4</a:t>
            </a:r>
            <a:r>
              <a:rPr lang="en-US" sz="3200" b="1" i="1" dirty="0" smtClean="0"/>
              <a:t>=a</a:t>
            </a:r>
            <a:r>
              <a:rPr lang="en-US" sz="3200" b="1" i="1" baseline="-25000" dirty="0" smtClean="0"/>
              <a:t>3</a:t>
            </a:r>
            <a:r>
              <a:rPr lang="en-US" sz="3200" b="1" i="1" dirty="0" smtClean="0"/>
              <a:t>+d=(a</a:t>
            </a:r>
            <a:r>
              <a:rPr lang="en-US" sz="3200" b="1" i="1" baseline="-25000" dirty="0" smtClean="0"/>
              <a:t>1</a:t>
            </a:r>
            <a:r>
              <a:rPr lang="en-US" sz="3200" b="1" i="1" dirty="0" smtClean="0"/>
              <a:t>+2d)+d=a</a:t>
            </a:r>
            <a:r>
              <a:rPr lang="en-US" sz="3200" b="1" i="1" baseline="-25000" dirty="0" smtClean="0"/>
              <a:t>1</a:t>
            </a:r>
            <a:r>
              <a:rPr lang="en-US" sz="3200" b="1" i="1" dirty="0" smtClean="0"/>
              <a:t>+3d</a:t>
            </a:r>
          </a:p>
          <a:p>
            <a:pPr eaLnBrk="1" hangingPunct="1">
              <a:buNone/>
            </a:pPr>
            <a:r>
              <a:rPr lang="en-US" sz="3200" b="1" i="1" dirty="0" smtClean="0"/>
              <a:t>   a</a:t>
            </a:r>
            <a:r>
              <a:rPr lang="en-US" sz="3200" b="1" i="1" baseline="-25000" dirty="0" smtClean="0"/>
              <a:t>5</a:t>
            </a:r>
            <a:r>
              <a:rPr lang="en-US" sz="3200" b="1" i="1" dirty="0" smtClean="0"/>
              <a:t>=a</a:t>
            </a:r>
            <a:r>
              <a:rPr lang="en-US" sz="3200" b="1" i="1" baseline="-25000" dirty="0"/>
              <a:t>4</a:t>
            </a:r>
            <a:r>
              <a:rPr lang="en-US" sz="3200" b="1" i="1" dirty="0" smtClean="0"/>
              <a:t>+d</a:t>
            </a:r>
            <a:r>
              <a:rPr lang="en-US" sz="3200" b="1" i="1" dirty="0"/>
              <a:t>=(</a:t>
            </a:r>
            <a:r>
              <a:rPr lang="en-US" sz="3200" b="1" i="1" dirty="0" smtClean="0"/>
              <a:t>a</a:t>
            </a:r>
            <a:r>
              <a:rPr lang="en-US" sz="3200" b="1" i="1" baseline="-25000" dirty="0" smtClean="0"/>
              <a:t>1</a:t>
            </a:r>
            <a:r>
              <a:rPr lang="en-US" sz="3200" b="1" i="1" dirty="0" smtClean="0"/>
              <a:t>+3d</a:t>
            </a:r>
            <a:r>
              <a:rPr lang="en-US" sz="3200" b="1" i="1" dirty="0"/>
              <a:t>)+</a:t>
            </a:r>
            <a:r>
              <a:rPr lang="en-US" sz="3200" b="1" i="1" dirty="0" smtClean="0"/>
              <a:t>d=a</a:t>
            </a:r>
            <a:r>
              <a:rPr lang="en-US" sz="3200" b="1" i="1" baseline="-25000" dirty="0" smtClean="0"/>
              <a:t>1</a:t>
            </a:r>
            <a:r>
              <a:rPr lang="en-US" sz="3200" b="1" i="1" dirty="0" smtClean="0"/>
              <a:t>+4d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b="1" i="1" dirty="0" smtClean="0"/>
              <a:t>   ……………………..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b="1" i="1" dirty="0" smtClean="0"/>
              <a:t>   a</a:t>
            </a:r>
            <a:r>
              <a:rPr lang="en-US" sz="3200" b="1" i="1" baseline="-25000" dirty="0" smtClean="0"/>
              <a:t>n</a:t>
            </a:r>
            <a:r>
              <a:rPr lang="en-US" sz="3200" b="1" i="1" dirty="0" smtClean="0"/>
              <a:t>=a</a:t>
            </a:r>
            <a:r>
              <a:rPr lang="en-US" sz="3200" b="1" i="1" baseline="-25000" dirty="0" smtClean="0"/>
              <a:t>1</a:t>
            </a:r>
            <a:r>
              <a:rPr lang="en-US" sz="3200" b="1" i="1" dirty="0" smtClean="0"/>
              <a:t>+(n-1)d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96136" y="3212977"/>
            <a:ext cx="2880320" cy="576064"/>
          </a:xfrm>
          <a:ln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i="1" dirty="0" smtClean="0"/>
              <a:t> </a:t>
            </a:r>
            <a:r>
              <a:rPr lang="en-US" sz="3600" b="1" i="1" dirty="0" smtClean="0"/>
              <a:t>a</a:t>
            </a:r>
            <a:r>
              <a:rPr lang="en-US" sz="3600" b="1" i="1" baseline="-25000" dirty="0" smtClean="0"/>
              <a:t>n</a:t>
            </a:r>
            <a:r>
              <a:rPr lang="en-US" sz="3600" b="1" i="1" dirty="0" smtClean="0"/>
              <a:t>=a</a:t>
            </a:r>
            <a:r>
              <a:rPr lang="en-US" sz="3600" b="1" i="1" baseline="-25000" dirty="0" smtClean="0"/>
              <a:t>1</a:t>
            </a:r>
            <a:r>
              <a:rPr lang="en-US" sz="3600" b="1" i="1" dirty="0" smtClean="0"/>
              <a:t>+d (n-1)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27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b="1" dirty="0" smtClean="0"/>
              <a:t>Задача</a:t>
            </a:r>
            <a:r>
              <a:rPr lang="ru-RU" b="1" dirty="0"/>
              <a:t>.</a:t>
            </a:r>
            <a:endParaRPr lang="ru-RU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920875"/>
                <a:ext cx="8219256" cy="1436117"/>
              </a:xfrm>
            </p:spPr>
            <p:txBody>
              <a:bodyPr>
                <a:noAutofit/>
              </a:bodyPr>
              <a:lstStyle/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r>
                  <a:rPr lang="ru-RU" sz="2800" b="1" dirty="0" smtClean="0"/>
                  <a:t>Выпишите первые три члена арифметической прогрессии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ru-RU" sz="2800" b="1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ru-RU" sz="2800" b="1" dirty="0" smtClean="0"/>
                  <a:t> если известно, что 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800" b="1" i="1" smtClean="0">
                        <a:latin typeface="Cambria Math"/>
                      </a:rPr>
                      <m:t>=</m:t>
                    </m:r>
                    <m:r>
                      <a:rPr lang="ru-RU" sz="2800" b="1" i="1" smtClean="0">
                        <a:latin typeface="Cambria Math"/>
                      </a:rPr>
                      <m:t>𝟐</m:t>
                    </m:r>
                    <m:r>
                      <a:rPr lang="ru-RU" sz="2800" b="1" i="1" smtClean="0">
                        <a:latin typeface="Cambria Math"/>
                      </a:rPr>
                      <m:t>,  </m:t>
                    </m:r>
                    <m:r>
                      <a:rPr lang="en-US" sz="2800" b="1" i="1" smtClean="0">
                        <a:latin typeface="Cambria Math"/>
                      </a:rPr>
                      <m:t>𝒅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𝟎</m:t>
                    </m:r>
                    <m:r>
                      <a:rPr lang="en-US" sz="2800" b="1" i="1" smtClean="0"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latin typeface="Cambria Math"/>
                      </a:rPr>
                      <m:t>𝟒</m:t>
                    </m:r>
                    <m:r>
                      <a:rPr lang="en-US" sz="2800" b="1" i="1" smtClean="0">
                        <a:latin typeface="Cambria Math"/>
                      </a:rPr>
                      <m:t>.</m:t>
                    </m:r>
                  </m:oMath>
                </a14:m>
                <a:endParaRPr lang="ru-RU" sz="2800" b="1" dirty="0" smtClean="0"/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ru-RU" sz="2800" dirty="0"/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920875"/>
                <a:ext cx="8219256" cy="1436117"/>
              </a:xfrm>
              <a:blipFill rotWithShape="1">
                <a:blip r:embed="rId2"/>
                <a:stretch>
                  <a:fillRect l="-1484" t="-3814" b="-76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55576" y="3861048"/>
                <a:ext cx="4500563" cy="503808"/>
              </a:xfrm>
            </p:spPr>
            <p:txBody>
              <a:bodyPr>
                <a:normAutofit fontScale="32500" lnSpcReduction="20000"/>
              </a:bodyPr>
              <a:lstStyle/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b="1" dirty="0" smtClean="0"/>
              </a:p>
              <a:p>
                <a:pPr marL="0" indent="0" eaLnBrk="1" hangingPunct="1">
                  <a:buNone/>
                </a:pPr>
                <a:endParaRPr lang="en-US" sz="2800" b="1" dirty="0" smtClean="0"/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b="1" dirty="0" smtClean="0"/>
              </a:p>
              <a:p>
                <a:pPr marL="0" indent="0" eaLnBrk="1" hangingPunct="1">
                  <a:buNone/>
                </a:pPr>
                <a:endParaRPr lang="en-US" b="0" dirty="0" smtClean="0"/>
              </a:p>
              <a:p>
                <a:pPr marL="0" indent="0" eaLnBrk="1" hangingPunct="1">
                  <a:buNone/>
                </a:pPr>
                <a:endParaRPr lang="ru-RU" dirty="0" smtClean="0"/>
              </a:p>
            </p:txBody>
          </p:sp>
        </mc:Choice>
        <mc:Fallback xmlns="">
          <p:sp>
            <p:nvSpPr>
              <p:cNvPr id="7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55576" y="3861048"/>
                <a:ext cx="4500563" cy="503808"/>
              </a:xfrm>
              <a:blipFill rotWithShape="1">
                <a:blip r:embed="rId3"/>
                <a:stretch>
                  <a:fillRect b="-177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Заголовок 1"/>
              <p:cNvSpPr txBox="1">
                <a:spLocks/>
              </p:cNvSpPr>
              <p:nvPr/>
            </p:nvSpPr>
            <p:spPr bwMode="auto">
              <a:xfrm>
                <a:off x="755576" y="5733256"/>
                <a:ext cx="4500563" cy="503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D0D9"/>
                  </a:buClr>
                  <a:buSzPct val="95000"/>
                  <a:buFont typeface="Wingdings 2" pitchFamily="18" charset="2"/>
                  <a:buChar char="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2460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0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7450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D0D9"/>
                  </a:buClr>
                  <a:buSzPct val="65000"/>
                  <a:buFont typeface="Wingdings 2" pitchFamily="18" charset="2"/>
                  <a:buChar char="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2088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buFont typeface="Wingdings 2" pitchFamily="18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b="1" i="1" smtClean="0">
                            <a:latin typeface="Cambria Math"/>
                          </a:rPr>
                          <m:t>     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𝟑𝟏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</a:rPr>
                      <m:t>−</m:t>
                    </m:r>
                    <m:r>
                      <a:rPr lang="ru-RU" sz="2800" b="1" i="1" smtClean="0">
                        <a:latin typeface="Cambria Math"/>
                      </a:rPr>
                      <m:t>?     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𝟏𝟎𝟎</m:t>
                        </m:r>
                      </m:sub>
                    </m:sSub>
                    <m:r>
                      <a:rPr lang="ru-RU" sz="2800" b="0" i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ru-RU" dirty="0" smtClean="0"/>
                  <a:t>?</a:t>
                </a:r>
                <a:endParaRPr lang="en-US" dirty="0" smtClean="0"/>
              </a:p>
              <a:p>
                <a:pPr marL="0" indent="0" eaLnBrk="1" hangingPunct="1">
                  <a:buFont typeface="Wingdings 2" pitchFamily="18" charset="2"/>
                  <a:buNone/>
                </a:pPr>
                <a:endParaRPr lang="ru-RU" dirty="0" smtClean="0"/>
              </a:p>
            </p:txBody>
          </p:sp>
        </mc:Choice>
        <mc:Fallback xmlns="">
          <p:sp>
            <p:nvSpPr>
              <p:cNvPr id="9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5733256"/>
                <a:ext cx="4500563" cy="503808"/>
              </a:xfrm>
              <a:prstGeom prst="rect">
                <a:avLst/>
              </a:prstGeom>
              <a:blipFill rotWithShape="1">
                <a:blip r:embed="rId4"/>
                <a:stretch>
                  <a:fillRect t="-6024" b="-313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30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Ответы к тесту: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038600" cy="44348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</a:t>
            </a:r>
            <a:r>
              <a:rPr lang="ru-RU" b="1" dirty="0" smtClean="0"/>
              <a:t>Вариант 1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988839"/>
            <a:ext cx="4038600" cy="436608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</a:t>
            </a:r>
            <a:r>
              <a:rPr lang="ru-RU" b="1" dirty="0" smtClean="0"/>
              <a:t>Вариант 2</a:t>
            </a:r>
          </a:p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960455"/>
              </p:ext>
            </p:extLst>
          </p:nvPr>
        </p:nvGraphicFramePr>
        <p:xfrm>
          <a:off x="755576" y="2780928"/>
          <a:ext cx="3528392" cy="144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2098"/>
                <a:gridCol w="882098"/>
                <a:gridCol w="882098"/>
                <a:gridCol w="882098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2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3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4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n-lt"/>
                        </a:rPr>
                        <a:t>П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n-lt"/>
                        </a:rPr>
                        <a:t>Р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n-lt"/>
                        </a:rPr>
                        <a:t>О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n-lt"/>
                        </a:rPr>
                        <a:t>Г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515166"/>
              </p:ext>
            </p:extLst>
          </p:nvPr>
        </p:nvGraphicFramePr>
        <p:xfrm>
          <a:off x="4644008" y="2780928"/>
          <a:ext cx="3600400" cy="144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100"/>
                <a:gridCol w="900100"/>
                <a:gridCol w="900100"/>
                <a:gridCol w="900100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2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3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4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n-lt"/>
                        </a:rPr>
                        <a:t>Р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n-lt"/>
                        </a:rPr>
                        <a:t>Е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n-lt"/>
                        </a:rPr>
                        <a:t>С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n-lt"/>
                        </a:rPr>
                        <a:t>С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522920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Прогресс (лат. 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progressus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) – направление развития от низшего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 к высшему, поступательное движение вперед, к лучшему.</a:t>
            </a:r>
            <a:endParaRPr lang="ru-RU" sz="24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937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677444"/>
            <a:ext cx="3614734" cy="1564958"/>
          </a:xfrm>
          <a:ln>
            <a:miter lim="800000"/>
            <a:headEnd/>
            <a:tailEnd/>
          </a:ln>
        </p:spPr>
        <p:txBody>
          <a:bodyPr>
            <a:noAutofit/>
            <a:scene3d>
              <a:camera prst="isometricOffAxis1Right"/>
              <a:lightRig rig="threePt" dir="t"/>
            </a:scene3d>
            <a:sp3d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Успехов в выполнении домашнего задания!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44" y="1628800"/>
            <a:ext cx="4346144" cy="464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1754" y="1428750"/>
            <a:ext cx="4166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Домашнее </a:t>
            </a:r>
            <a:r>
              <a:rPr lang="ru-RU" sz="3200" b="1" dirty="0">
                <a:solidFill>
                  <a:schemeClr val="tx2"/>
                </a:solidFill>
              </a:rPr>
              <a:t>задание</a:t>
            </a:r>
            <a:r>
              <a:rPr lang="ru-RU" sz="3200" dirty="0" smtClean="0">
                <a:solidFill>
                  <a:schemeClr val="tx2"/>
                </a:solidFill>
              </a:rPr>
              <a:t>: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037321"/>
            <a:ext cx="3672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пункт 25,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№ 578</a:t>
            </a:r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№ 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(б), </a:t>
            </a:r>
            <a:r>
              <a:rPr lang="ru-RU" sz="2800" b="1" dirty="0">
                <a:solidFill>
                  <a:schemeClr val="tx2"/>
                </a:solidFill>
              </a:rPr>
              <a:t>№ </a:t>
            </a:r>
            <a:r>
              <a:rPr lang="ru-RU" sz="2800" b="1" dirty="0" smtClean="0">
                <a:solidFill>
                  <a:schemeClr val="tx2"/>
                </a:solidFill>
              </a:rPr>
              <a:t>585(б), </a:t>
            </a: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№ 601(б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8074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430" y="1484784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+mn-lt"/>
              </a:rPr>
              <a:t>Закончился XX век,</a:t>
            </a:r>
            <a:br>
              <a:rPr lang="ru-RU" sz="4000" b="1" dirty="0">
                <a:solidFill>
                  <a:schemeClr val="tx2"/>
                </a:solidFill>
                <a:latin typeface="+mn-lt"/>
              </a:rPr>
            </a:br>
            <a:r>
              <a:rPr lang="ru-RU" sz="4000" b="1" dirty="0">
                <a:solidFill>
                  <a:schemeClr val="tx2"/>
                </a:solidFill>
                <a:latin typeface="+mn-lt"/>
              </a:rPr>
              <a:t>Куда стремится человек,</a:t>
            </a:r>
            <a:br>
              <a:rPr lang="ru-RU" sz="4000" b="1" dirty="0">
                <a:solidFill>
                  <a:schemeClr val="tx2"/>
                </a:solidFill>
                <a:latin typeface="+mn-lt"/>
              </a:rPr>
            </a:br>
            <a:r>
              <a:rPr lang="ru-RU" sz="4000" b="1" dirty="0">
                <a:solidFill>
                  <a:schemeClr val="tx2"/>
                </a:solidFill>
                <a:latin typeface="+mn-lt"/>
              </a:rPr>
              <a:t>Изучен космос и моря,</a:t>
            </a:r>
            <a:br>
              <a:rPr lang="ru-RU" sz="4000" b="1" dirty="0">
                <a:solidFill>
                  <a:schemeClr val="tx2"/>
                </a:solidFill>
                <a:latin typeface="+mn-lt"/>
              </a:rPr>
            </a:br>
            <a:r>
              <a:rPr lang="ru-RU" sz="4000" b="1" dirty="0" smtClean="0">
                <a:solidFill>
                  <a:schemeClr val="tx2"/>
                </a:solidFill>
                <a:latin typeface="+mn-lt"/>
              </a:rPr>
              <a:t>Строен</a:t>
            </a:r>
            <a:r>
              <a:rPr lang="ru-RU" sz="4000" b="1" dirty="0">
                <a:solidFill>
                  <a:schemeClr val="tx2"/>
                </a:solidFill>
                <a:latin typeface="+mn-lt"/>
              </a:rPr>
              <a:t>ь</a:t>
            </a:r>
            <a:r>
              <a:rPr lang="ru-RU" sz="4000" b="1" dirty="0" smtClean="0">
                <a:solidFill>
                  <a:schemeClr val="tx2"/>
                </a:solidFill>
                <a:latin typeface="+mn-lt"/>
              </a:rPr>
              <a:t>е </a:t>
            </a:r>
            <a:r>
              <a:rPr lang="ru-RU" sz="4000" b="1" dirty="0">
                <a:solidFill>
                  <a:schemeClr val="tx2"/>
                </a:solidFill>
                <a:latin typeface="+mn-lt"/>
              </a:rPr>
              <a:t>звезд и вся земля,</a:t>
            </a:r>
            <a:br>
              <a:rPr lang="ru-RU" sz="4000" b="1" dirty="0">
                <a:solidFill>
                  <a:schemeClr val="tx2"/>
                </a:solidFill>
                <a:latin typeface="+mn-lt"/>
              </a:rPr>
            </a:br>
            <a:r>
              <a:rPr lang="ru-RU" sz="4000" b="1" dirty="0">
                <a:solidFill>
                  <a:schemeClr val="tx2"/>
                </a:solidFill>
                <a:latin typeface="+mn-lt"/>
              </a:rPr>
              <a:t>Но математиков зовет</a:t>
            </a:r>
            <a:br>
              <a:rPr lang="ru-RU" sz="4000" b="1" dirty="0">
                <a:solidFill>
                  <a:schemeClr val="tx2"/>
                </a:solidFill>
                <a:latin typeface="+mn-lt"/>
              </a:rPr>
            </a:br>
            <a:r>
              <a:rPr lang="ru-RU" sz="4000" b="1" dirty="0">
                <a:solidFill>
                  <a:schemeClr val="tx2"/>
                </a:solidFill>
                <a:latin typeface="+mn-lt"/>
              </a:rPr>
              <a:t>Известный лозунг </a:t>
            </a:r>
            <a:endParaRPr lang="en-US" sz="4000" b="1" dirty="0" smtClean="0">
              <a:solidFill>
                <a:schemeClr val="tx2"/>
              </a:solidFill>
              <a:latin typeface="+mn-lt"/>
            </a:endParaRPr>
          </a:p>
          <a:p>
            <a:r>
              <a:rPr lang="ru-RU" sz="4000" b="1" dirty="0" smtClean="0">
                <a:solidFill>
                  <a:schemeClr val="tx2"/>
                </a:solidFill>
                <a:latin typeface="+mn-lt"/>
              </a:rPr>
              <a:t>“</a:t>
            </a:r>
            <a:r>
              <a:rPr lang="ru-RU" sz="4000" b="1" dirty="0">
                <a:solidFill>
                  <a:schemeClr val="tx2"/>
                </a:solidFill>
                <a:latin typeface="+mn-lt"/>
              </a:rPr>
              <a:t>Прогрессия – </a:t>
            </a:r>
            <a:r>
              <a:rPr lang="ru-RU" sz="4000" b="1" dirty="0" smtClean="0">
                <a:solidFill>
                  <a:schemeClr val="tx2"/>
                </a:solidFill>
                <a:latin typeface="+mn-lt"/>
              </a:rPr>
              <a:t>движение вперед</a:t>
            </a:r>
            <a:r>
              <a:rPr lang="en-US" sz="4000" b="1" dirty="0" smtClean="0">
                <a:solidFill>
                  <a:schemeClr val="tx2"/>
                </a:solidFill>
                <a:latin typeface="+mn-lt"/>
              </a:rPr>
              <a:t>!</a:t>
            </a:r>
            <a:r>
              <a:rPr lang="ru-RU" sz="4000" b="1" dirty="0" smtClean="0">
                <a:solidFill>
                  <a:schemeClr val="tx2"/>
                </a:solidFill>
                <a:latin typeface="+mn-lt"/>
              </a:rPr>
              <a:t>”</a:t>
            </a:r>
            <a:endParaRPr lang="ru-RU" sz="40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504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/>
              <a:t>Устная работа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ru-RU" sz="4000" dirty="0" smtClean="0"/>
                  <a:t>       </a:t>
                </a:r>
                <a:r>
                  <a:rPr lang="en-US" sz="4000" dirty="0" smtClean="0"/>
                  <a:t>  </a:t>
                </a:r>
                <a:r>
                  <a:rPr lang="ru-RU" sz="4000" b="1" dirty="0" smtClean="0"/>
                  <a:t>Последовательность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 dirty="0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4000" b="1" i="1" dirty="0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ru-RU" sz="4000" b="1" dirty="0" smtClean="0"/>
                  <a:t>)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ru-RU" sz="4000" b="1" dirty="0" smtClean="0"/>
                  <a:t>              задана формулой</a:t>
                </a:r>
                <a:endParaRPr lang="en-US" sz="4000" b="1" dirty="0" smtClean="0"/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dirty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dirty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ru-RU" sz="4000" b="1" i="1" dirty="0" smtClean="0">
                          <a:latin typeface="Cambria Math"/>
                        </a:rPr>
                        <m:t>=</m:t>
                      </m:r>
                      <m:r>
                        <a:rPr lang="en-US" sz="4000" b="1" i="1" dirty="0" smtClean="0">
                          <a:latin typeface="Cambria Math"/>
                        </a:rPr>
                        <m:t> </m:t>
                      </m:r>
                      <m:r>
                        <a:rPr lang="ru-RU" sz="4000" b="1" i="1" dirty="0" smtClean="0">
                          <a:latin typeface="Cambria Math"/>
                        </a:rPr>
                        <m:t>𝟐</m:t>
                      </m:r>
                      <m:r>
                        <a:rPr lang="en-US" sz="4000" b="1" i="1" dirty="0" smtClean="0">
                          <a:latin typeface="Cambria Math"/>
                        </a:rPr>
                        <m:t>𝒏</m:t>
                      </m:r>
                      <m:r>
                        <a:rPr lang="en-US" sz="4000" b="1" i="1" dirty="0" smtClean="0">
                          <a:latin typeface="Cambria Math"/>
                        </a:rPr>
                        <m:t> − </m:t>
                      </m:r>
                      <m:r>
                        <a:rPr lang="en-US" sz="4000" b="1" i="1" dirty="0" smtClean="0">
                          <a:latin typeface="Cambria Math"/>
                        </a:rPr>
                        <m:t>𝟑</m:t>
                      </m:r>
                      <m:r>
                        <a:rPr lang="en-US" sz="4000" b="1" i="1" dirty="0" smtClean="0">
                          <a:latin typeface="Cambria Math"/>
                        </a:rPr>
                        <m:t>. </m:t>
                      </m:r>
                    </m:oMath>
                  </m:oMathPara>
                </a14:m>
                <a:endParaRPr lang="ru-RU" sz="4000" b="1" dirty="0" smtClean="0"/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ru-RU" sz="4000" b="1" dirty="0" smtClean="0"/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ru-RU" sz="4000" b="1" dirty="0" smtClean="0"/>
                  <a:t>       Найдите: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</a:rPr>
                          <m:t>𝟓𝟎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ru-RU" sz="4800" b="1" dirty="0" smtClean="0"/>
                  <a:t>.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ru-RU" dirty="0" smtClean="0"/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ru-RU" dirty="0" smtClean="0"/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24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4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/>
              <a:t>Устная работа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7544" y="1981200"/>
                <a:ext cx="7776864" cy="4114800"/>
              </a:xfrm>
            </p:spPr>
            <p:txBody>
              <a:bodyPr/>
              <a:lstStyle/>
              <a:p>
                <a:pPr algn="ctr" eaLnBrk="1" hangingPunct="1">
                  <a:buFont typeface="Wingdings" pitchFamily="2" charset="2"/>
                  <a:buNone/>
                </a:pPr>
                <a:r>
                  <a:rPr lang="ru-RU" sz="3600" dirty="0" smtClean="0"/>
                  <a:t>    </a:t>
                </a:r>
                <a:r>
                  <a:rPr lang="en-US" sz="3600" dirty="0" smtClean="0"/>
                  <a:t>   </a:t>
                </a:r>
                <a:r>
                  <a:rPr lang="ru-RU" sz="3600" b="1" dirty="0" smtClean="0"/>
                  <a:t>Назовите три первых члена </a:t>
                </a:r>
              </a:p>
              <a:p>
                <a:pPr algn="ctr" eaLnBrk="1" hangingPunct="1">
                  <a:buFont typeface="Wingdings" pitchFamily="2" charset="2"/>
                  <a:buNone/>
                </a:pPr>
                <a:r>
                  <a:rPr lang="ru-RU" sz="3600" b="1" dirty="0" smtClean="0"/>
                  <a:t>  </a:t>
                </a:r>
                <a:r>
                  <a:rPr lang="en-US" sz="3600" b="1" dirty="0" smtClean="0"/>
                  <a:t>   </a:t>
                </a:r>
                <a:r>
                  <a:rPr lang="ru-RU" sz="3600" b="1" dirty="0" smtClean="0"/>
                  <a:t>последовательности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36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3600" b="1" dirty="0" smtClean="0"/>
                  <a:t>, если</a:t>
                </a:r>
              </a:p>
              <a:p>
                <a:pPr marL="0" indent="0" algn="ctr">
                  <a:lnSpc>
                    <a:spcPct val="115000"/>
                  </a:lnSpc>
                  <a:spcBef>
                    <a:spcPts val="865"/>
                  </a:spcBef>
                  <a:spcAft>
                    <a:spcPts val="0"/>
                  </a:spcAft>
                  <a:buNone/>
                </a:pPr>
                <a:endParaRPr lang="en-US" sz="3600" b="1" dirty="0">
                  <a:cs typeface="Arial" charset="0"/>
                </a:endParaRPr>
              </a:p>
              <a:p>
                <a:pPr marL="0" indent="0" algn="ctr">
                  <a:lnSpc>
                    <a:spcPct val="115000"/>
                  </a:lnSpc>
                  <a:spcBef>
                    <a:spcPts val="865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       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ru-RU" sz="44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ru-RU" sz="4400" b="1" i="1">
                          <a:latin typeface="Cambria Math"/>
                        </a:rPr>
                        <m:t>=</m:t>
                      </m:r>
                      <m:r>
                        <a:rPr lang="ru-RU" sz="4400" b="1" i="1">
                          <a:latin typeface="Cambria Math"/>
                        </a:rPr>
                        <m:t>𝟒</m:t>
                      </m:r>
                      <m:r>
                        <a:rPr lang="ru-RU" sz="4400" b="1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ru-RU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       </m:t>
                          </m:r>
                          <m:r>
                            <a:rPr lang="ru-RU" sz="4400" b="1" i="1"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ru-RU" sz="4400" b="1" i="1">
                              <a:latin typeface="Cambria Math"/>
                            </a:rPr>
                            <m:t>𝒏</m:t>
                          </m:r>
                          <m:r>
                            <a:rPr lang="ru-RU" sz="4400" b="1" i="1">
                              <a:latin typeface="Cambria Math"/>
                            </a:rPr>
                            <m:t>+</m:t>
                          </m:r>
                          <m:r>
                            <a:rPr lang="ru-RU" sz="44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ru-RU" sz="44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4400" b="1" i="1"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ru-RU" sz="4400" b="1" i="1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ru-RU" sz="4400" b="1" i="1">
                          <a:latin typeface="Cambria Math"/>
                        </a:rPr>
                        <m:t>+</m:t>
                      </m:r>
                      <m:r>
                        <a:rPr lang="ru-RU" sz="4400" b="1" i="1">
                          <a:latin typeface="Cambria Math"/>
                        </a:rPr>
                        <m:t>𝟑</m:t>
                      </m:r>
                      <m:r>
                        <a:rPr lang="ru-RU" sz="44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4400" b="1" dirty="0"/>
              </a:p>
              <a:p>
                <a:pPr marL="0" indent="0" algn="ctr">
                  <a:lnSpc>
                    <a:spcPct val="115000"/>
                  </a:lnSpc>
                  <a:spcBef>
                    <a:spcPts val="865"/>
                  </a:spcBef>
                  <a:spcAft>
                    <a:spcPts val="0"/>
                  </a:spcAft>
                  <a:buNone/>
                </a:pPr>
                <a:endParaRPr lang="ru-RU" sz="44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algn="ctr" eaLnBrk="1" hangingPunct="1">
                  <a:buFont typeface="Wingdings" pitchFamily="2" charset="2"/>
                  <a:buNone/>
                </a:pPr>
                <a:endParaRPr lang="ru-RU" sz="3600" dirty="0" smtClean="0">
                  <a:cs typeface="Arial" charset="0"/>
                </a:endParaRPr>
              </a:p>
              <a:p>
                <a:pPr algn="ctr" eaLnBrk="1" hangingPunct="1">
                  <a:buFont typeface="Wingdings" pitchFamily="2" charset="2"/>
                  <a:buNone/>
                </a:pPr>
                <a:endParaRPr lang="en-US" dirty="0" smtClean="0">
                  <a:cs typeface="Arial" charset="0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981200"/>
                <a:ext cx="7776864" cy="4114800"/>
              </a:xfrm>
              <a:blipFill rotWithShape="1">
                <a:blip r:embed="rId3"/>
                <a:stretch>
                  <a:fillRect t="-2222" r="-10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2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80400" cy="6365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smtClean="0"/>
              <a:t>  </a:t>
            </a:r>
            <a:r>
              <a:rPr lang="ru-RU" sz="3200" b="1" dirty="0" smtClean="0"/>
              <a:t>Проверка домашнего задания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1318353"/>
                <a:ext cx="8208912" cy="5247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№565 (г).  </a:t>
                </a:r>
                <a:r>
                  <a:rPr lang="en-US" sz="2400" b="1" dirty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ru-RU" sz="2400" b="1" dirty="0">
                    <a:solidFill>
                      <a:schemeClr val="tx2"/>
                    </a:solidFill>
                    <a:latin typeface="+mj-lt"/>
                  </a:rPr>
                  <a:t>Найдите первые шесть членов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  </a:t>
                </a:r>
              </a:p>
              <a:p>
                <a:r>
                  <a:rPr lang="ru-RU" sz="2400" b="1" dirty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                    последовательности</a:t>
                </a:r>
                <a:r>
                  <a:rPr lang="ru-RU" sz="2400" b="1" dirty="0">
                    <a:solidFill>
                      <a:schemeClr val="tx2"/>
                    </a:solidFill>
                    <a:latin typeface="+mj-lt"/>
                  </a:rPr>
                  <a:t>,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 заданной</a:t>
                </a:r>
                <a:r>
                  <a:rPr lang="en-US" sz="2400" b="1" dirty="0" smtClean="0">
                    <a:solidFill>
                      <a:schemeClr val="tx2"/>
                    </a:solidFill>
                    <a:latin typeface="+mj-lt"/>
                  </a:rPr>
                  <a:t> 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формулой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</a:rPr>
                      <m:t>𝒏</m:t>
                    </m:r>
                    <m:r>
                      <a:rPr lang="ru-RU" sz="2400" b="1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400" b="1" dirty="0">
                    <a:solidFill>
                      <a:schemeClr val="tx2"/>
                    </a:solidFill>
                    <a:latin typeface="+mj-lt"/>
                  </a:rPr>
                  <a:t>–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го</a:t>
                </a:r>
              </a:p>
              <a:p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                     члена</a:t>
                </a:r>
                <a:r>
                  <a:rPr lang="ru-RU" sz="2400" b="1" dirty="0">
                    <a:solidFill>
                      <a:schemeClr val="tx2"/>
                    </a:solidFill>
                    <a:latin typeface="+mj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ru-RU" sz="2400" b="1" dirty="0" smtClean="0">
                  <a:solidFill>
                    <a:schemeClr val="tx2"/>
                  </a:solidFill>
                  <a:latin typeface="+mj-lt"/>
                  <a:ea typeface="Cambria Math"/>
                </a:endParaRPr>
              </a:p>
              <a:p>
                <a:endParaRPr lang="ru-RU" sz="2400" b="1" dirty="0" smtClean="0">
                  <a:solidFill>
                    <a:schemeClr val="tx2"/>
                  </a:solidFill>
                  <a:latin typeface="+mj-lt"/>
                  <a:ea typeface="Cambria Math"/>
                </a:endParaRPr>
              </a:p>
              <a:p>
                <a:r>
                  <a:rPr lang="ru-RU" sz="2000" b="1" dirty="0" smtClean="0">
                    <a:latin typeface="+mj-lt"/>
                  </a:rPr>
                  <a:t>             Решение</a:t>
                </a:r>
                <a:r>
                  <a:rPr lang="ru-RU" sz="2000" b="1" dirty="0">
                    <a:latin typeface="+mj-lt"/>
                  </a:rPr>
                  <a:t>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000" b="1" i="1">
                            <a:latin typeface="Cambria Math"/>
                          </a:rPr>
                          <m:t>𝟏</m:t>
                        </m:r>
                        <m:r>
                          <a:rPr lang="en-US" sz="2000" b="1" i="1"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2000" b="1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=−</m:t>
                    </m:r>
                    <m:sSup>
                      <m:sSup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  <m:sup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</a:t>
                </a: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                   </a:t>
                </a:r>
                <a:endParaRPr lang="ru-RU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ru-RU" sz="2000" b="1" i="0" smtClean="0">
                        <a:latin typeface="Cambria Math"/>
                      </a:rPr>
                      <m:t>    </m:t>
                    </m:r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000" b="1" i="1">
                            <a:latin typeface="Cambria Math"/>
                          </a:rPr>
                          <m:t>𝟐</m:t>
                        </m:r>
                        <m:r>
                          <a:rPr lang="en-US" sz="2000" b="1" i="1"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2000" b="1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n-US" sz="2000" b="1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n-US" sz="2000" b="1" dirty="0" smtClean="0">
                  <a:ea typeface="Cambria Math"/>
                </a:endParaRPr>
              </a:p>
              <a:p>
                <a:endParaRPr lang="en-US" sz="2000" b="1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𝟑</m:t>
                          </m:r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𝟒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2000" b="1" dirty="0" smtClean="0">
                  <a:ea typeface="Cambria Math"/>
                </a:endParaRPr>
              </a:p>
              <a:p>
                <a:endParaRPr lang="en-US" sz="2000" b="1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𝟒</m:t>
                          </m:r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𝟓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2000" b="1" dirty="0" smtClean="0">
                  <a:ea typeface="Cambria Math"/>
                </a:endParaRPr>
              </a:p>
              <a:p>
                <a:endParaRPr lang="en-US" sz="2000" b="1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𝟓</m:t>
                          </m:r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𝟔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2000" b="1" dirty="0" smtClean="0">
                  <a:ea typeface="Cambria Math"/>
                </a:endParaRPr>
              </a:p>
              <a:p>
                <a:endParaRPr lang="en-US" sz="2000" b="1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𝟔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𝟔</m:t>
                          </m:r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𝟕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2000" b="1" dirty="0">
                  <a:ea typeface="Cambria Math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18353"/>
                <a:ext cx="8208912" cy="5247590"/>
              </a:xfrm>
              <a:prstGeom prst="rect">
                <a:avLst/>
              </a:prstGeom>
              <a:blipFill rotWithShape="1">
                <a:blip r:embed="rId2"/>
                <a:stretch>
                  <a:fillRect l="-1189" t="-929" r="-7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 descr="image451317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16" y="2852936"/>
            <a:ext cx="1152524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image451317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4083077"/>
            <a:ext cx="11525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5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135938" cy="6365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smtClean="0"/>
              <a:t>      </a:t>
            </a:r>
            <a:r>
              <a:rPr lang="ru-RU" sz="3200" b="1" dirty="0" smtClean="0"/>
              <a:t>Проверка домашнего задания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1318353"/>
                <a:ext cx="8208912" cy="5247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№565 (г).  </a:t>
                </a:r>
                <a:r>
                  <a:rPr lang="en-US" sz="2400" b="1" dirty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ru-RU" sz="2400" b="1" dirty="0">
                    <a:solidFill>
                      <a:schemeClr val="tx2"/>
                    </a:solidFill>
                    <a:latin typeface="+mj-lt"/>
                  </a:rPr>
                  <a:t>Найдите первые шесть членов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  </a:t>
                </a:r>
              </a:p>
              <a:p>
                <a:r>
                  <a:rPr lang="ru-RU" sz="2400" b="1" dirty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                    последовательности</a:t>
                </a:r>
                <a:r>
                  <a:rPr lang="ru-RU" sz="2400" b="1" dirty="0">
                    <a:solidFill>
                      <a:schemeClr val="tx2"/>
                    </a:solidFill>
                    <a:latin typeface="+mj-lt"/>
                  </a:rPr>
                  <a:t>,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 заданной</a:t>
                </a:r>
                <a:r>
                  <a:rPr lang="en-US" sz="2400" b="1" dirty="0" smtClean="0">
                    <a:solidFill>
                      <a:schemeClr val="tx2"/>
                    </a:solidFill>
                    <a:latin typeface="+mj-lt"/>
                  </a:rPr>
                  <a:t> 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формулой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</a:rPr>
                      <m:t>𝒏</m:t>
                    </m:r>
                    <m:r>
                      <a:rPr lang="ru-RU" sz="2400" b="1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400" b="1" dirty="0">
                    <a:solidFill>
                      <a:schemeClr val="tx2"/>
                    </a:solidFill>
                    <a:latin typeface="+mj-lt"/>
                  </a:rPr>
                  <a:t>–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го</a:t>
                </a:r>
              </a:p>
              <a:p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                     члена</a:t>
                </a:r>
                <a:r>
                  <a:rPr lang="ru-RU" sz="2400" b="1" dirty="0">
                    <a:solidFill>
                      <a:schemeClr val="tx2"/>
                    </a:solidFill>
                    <a:latin typeface="+mj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ru-RU" sz="2400" b="1" dirty="0" smtClean="0">
                  <a:solidFill>
                    <a:schemeClr val="tx2"/>
                  </a:solidFill>
                  <a:latin typeface="+mj-lt"/>
                  <a:ea typeface="Cambria Math"/>
                </a:endParaRPr>
              </a:p>
              <a:p>
                <a:endParaRPr lang="ru-RU" sz="2400" b="1" dirty="0" smtClean="0">
                  <a:solidFill>
                    <a:schemeClr val="tx2"/>
                  </a:solidFill>
                  <a:latin typeface="+mj-lt"/>
                  <a:ea typeface="Cambria Math"/>
                </a:endParaRPr>
              </a:p>
              <a:p>
                <a:r>
                  <a:rPr lang="ru-RU" sz="2000" b="1" dirty="0" smtClean="0">
                    <a:latin typeface="+mj-lt"/>
                  </a:rPr>
                  <a:t>             Решение</a:t>
                </a:r>
                <a:r>
                  <a:rPr lang="ru-RU" sz="2000" b="1" dirty="0">
                    <a:latin typeface="+mj-lt"/>
                  </a:rPr>
                  <a:t>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000" b="1" i="1">
                            <a:latin typeface="Cambria Math"/>
                          </a:rPr>
                          <m:t>𝟏</m:t>
                        </m:r>
                        <m:r>
                          <a:rPr lang="en-US" sz="2000" b="1" i="1"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2000" b="1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=(−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ru-RU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</a:t>
                </a: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                   </a:t>
                </a:r>
                <a:endParaRPr lang="ru-RU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ru-RU" sz="2000" b="1" i="0" smtClean="0">
                        <a:latin typeface="Cambria Math"/>
                      </a:rPr>
                      <m:t>    </m:t>
                    </m:r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000" b="1" i="1">
                            <a:latin typeface="Cambria Math"/>
                          </a:rPr>
                          <m:t>𝟐</m:t>
                        </m:r>
                        <m:r>
                          <a:rPr lang="en-US" sz="2000" b="1" i="1"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2000" b="1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n-US" sz="2000" b="1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n-US" sz="2000" b="1" dirty="0" smtClean="0">
                  <a:ea typeface="Cambria Math"/>
                </a:endParaRPr>
              </a:p>
              <a:p>
                <a:endParaRPr lang="en-US" sz="2000" b="1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𝟑</m:t>
                          </m:r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𝟒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2000" b="1" dirty="0" smtClean="0">
                  <a:ea typeface="Cambria Math"/>
                </a:endParaRPr>
              </a:p>
              <a:p>
                <a:endParaRPr lang="en-US" sz="2000" b="1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𝟒</m:t>
                          </m:r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𝟓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2000" b="1" dirty="0" smtClean="0">
                  <a:ea typeface="Cambria Math"/>
                </a:endParaRPr>
              </a:p>
              <a:p>
                <a:endParaRPr lang="en-US" sz="2000" b="1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𝟓</m:t>
                          </m:r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𝟔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2000" b="1" dirty="0" smtClean="0">
                  <a:ea typeface="Cambria Math"/>
                </a:endParaRPr>
              </a:p>
              <a:p>
                <a:endParaRPr lang="en-US" sz="2000" b="1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𝟔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𝟔</m:t>
                          </m:r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𝟕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2000" b="1" dirty="0">
                  <a:ea typeface="Cambria Math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18353"/>
                <a:ext cx="8208912" cy="5247590"/>
              </a:xfrm>
              <a:prstGeom prst="rect">
                <a:avLst/>
              </a:prstGeom>
              <a:blipFill rotWithShape="1">
                <a:blip r:embed="rId2"/>
                <a:stretch>
                  <a:fillRect l="-1189" t="-929" r="-7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 descr="image451317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16" y="2852936"/>
            <a:ext cx="1152524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image451317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4083077"/>
            <a:ext cx="11525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31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63600" y="704850"/>
            <a:ext cx="8280400" cy="636588"/>
          </a:xfrm>
        </p:spPr>
        <p:txBody>
          <a:bodyPr/>
          <a:lstStyle/>
          <a:p>
            <a:pPr algn="ctr" eaLnBrk="1" hangingPunct="1"/>
            <a:r>
              <a:rPr lang="ru-RU" sz="3200" b="1" dirty="0" smtClean="0"/>
              <a:t>Проверка домашнего задания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4925" y="1412776"/>
                <a:ext cx="8136906" cy="5545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№ 56</a:t>
                </a:r>
                <a:r>
                  <a:rPr lang="en-US" sz="2400" b="1" dirty="0" smtClean="0">
                    <a:solidFill>
                      <a:schemeClr val="tx2"/>
                    </a:solidFill>
                    <a:latin typeface="+mj-lt"/>
                  </a:rPr>
                  <a:t>6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.     Последовательность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задана формулой</a:t>
                </a:r>
              </a:p>
              <a:p>
                <a:r>
                  <a:rPr lang="ru-RU" sz="2400" b="1" dirty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. Найдите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𝟓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𝟏𝟎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𝟓𝟎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sz="2400" b="1" dirty="0" smtClean="0">
                  <a:solidFill>
                    <a:schemeClr val="tx2"/>
                  </a:solidFill>
                  <a:latin typeface="+mj-lt"/>
                </a:endParaRPr>
              </a:p>
              <a:p>
                <a:endParaRPr lang="ru-RU" dirty="0" smtClean="0"/>
              </a:p>
              <a:p>
                <a:r>
                  <a:rPr lang="ru-RU" dirty="0" smtClean="0"/>
                  <a:t>               </a:t>
                </a:r>
                <a:r>
                  <a:rPr lang="ru-RU" sz="2000" b="1" dirty="0" smtClean="0">
                    <a:latin typeface="+mj-lt"/>
                  </a:rPr>
                  <a:t>Решение</a:t>
                </a:r>
                <a:r>
                  <a:rPr lang="ru-RU" sz="2000" b="1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            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𝟓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𝟐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𝟓𝟎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𝟏𝟓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n-US" sz="2000" b="1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𝟏𝟎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000" b="1" i="0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𝟐𝟎𝟎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ru-RU" sz="2000" b="1" i="0" smtClean="0">
                          <a:latin typeface="Cambria Math"/>
                          <a:ea typeface="Cambria Math"/>
                        </a:rPr>
                        <m:t>𝟑𝟎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𝟐𝟑𝟎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2000" b="1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𝟓𝟎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𝟓𝟎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𝟓𝟎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0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ru-RU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000" b="1" i="1" smtClean="0">
                          <a:latin typeface="Cambria Math"/>
                          <a:ea typeface="Cambria Math"/>
                        </a:rPr>
                        <m:t>𝟐𝟓𝟎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𝟏𝟓𝟎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𝟔𝟓𝟎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sz="2000" b="1" dirty="0" smtClean="0">
                  <a:ea typeface="Cambria Math"/>
                </a:endParaRPr>
              </a:p>
              <a:p>
                <a:endParaRPr lang="en-US" sz="2000" b="1" dirty="0" smtClean="0"/>
              </a:p>
              <a:p>
                <a:endParaRPr lang="ru-RU" dirty="0"/>
              </a:p>
              <a:p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№56</a:t>
                </a:r>
                <a:r>
                  <a:rPr lang="en-US" sz="2400" b="1" dirty="0" smtClean="0">
                    <a:solidFill>
                      <a:schemeClr val="tx2"/>
                    </a:solidFill>
                    <a:latin typeface="+mj-lt"/>
                  </a:rPr>
                  <a:t>9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ru-RU" sz="2400" b="1" dirty="0">
                    <a:solidFill>
                      <a:schemeClr val="tx2"/>
                    </a:solidFill>
                    <a:latin typeface="+mj-lt"/>
                  </a:rPr>
                  <a:t>(г). </a:t>
                </a:r>
                <a:r>
                  <a:rPr lang="en-US" sz="2400" b="1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Выпишите первые пять членов  </a:t>
                </a:r>
              </a:p>
              <a:p>
                <a:r>
                  <a:rPr lang="ru-RU" sz="2400" b="1" dirty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                   последовательности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, если: </a:t>
                </a:r>
                <a:endParaRPr lang="en-US" sz="2400" b="1" dirty="0" smtClean="0">
                  <a:solidFill>
                    <a:schemeClr val="tx2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ru-RU" sz="20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  <m:sup>
                          <m:r>
                            <a:rPr lang="en-US" sz="2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sz="2000" b="1" dirty="0" smtClean="0">
                  <a:solidFill>
                    <a:schemeClr val="tx2"/>
                  </a:solidFill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  <a:p>
                <a:r>
                  <a:rPr lang="ru-RU" sz="2400" b="1" dirty="0" smtClean="0">
                    <a:solidFill>
                      <a:schemeClr val="tx1"/>
                    </a:solidFill>
                    <a:latin typeface="+mj-lt"/>
                  </a:rPr>
                  <a:t>              Решение:   </a:t>
                </a:r>
              </a:p>
              <a:p>
                <a:r>
                  <a:rPr lang="ru-RU" sz="2400" b="1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+mj-lt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  </m:t>
                    </m:r>
                    <m:sSub>
                      <m:sSubPr>
                        <m:ctrlPr>
                          <a:rPr lang="ru-RU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 </m:t>
                    </m:r>
                    <m:sSub>
                      <m:sSub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ea typeface="Cambria Math"/>
                </a:endParaRPr>
              </a:p>
              <a:p>
                <a:endParaRPr lang="en-US" dirty="0">
                  <a:solidFill>
                    <a:schemeClr val="tx1"/>
                  </a:solidFill>
                  <a:ea typeface="Cambria Math"/>
                </a:endParaRPr>
              </a:p>
              <a:p>
                <a:endParaRPr lang="en-US" dirty="0">
                  <a:ea typeface="Cambria Math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25" y="1412776"/>
                <a:ext cx="8136906" cy="5545492"/>
              </a:xfrm>
              <a:prstGeom prst="rect">
                <a:avLst/>
              </a:prstGeom>
              <a:blipFill rotWithShape="1">
                <a:blip r:embed="rId2"/>
                <a:stretch>
                  <a:fillRect l="-1199" t="-8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 descr="image451317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2748" y="3140968"/>
            <a:ext cx="11525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image451317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43451" y="5747842"/>
            <a:ext cx="11525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25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63600" y="704850"/>
            <a:ext cx="8280400" cy="636588"/>
          </a:xfrm>
        </p:spPr>
        <p:txBody>
          <a:bodyPr/>
          <a:lstStyle/>
          <a:p>
            <a:pPr algn="ctr" eaLnBrk="1" hangingPunct="1"/>
            <a:r>
              <a:rPr lang="ru-RU" sz="3200" b="1" dirty="0" smtClean="0"/>
              <a:t>Проверка домашнего задания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4925" y="1412776"/>
                <a:ext cx="8136906" cy="5731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№ 56</a:t>
                </a:r>
                <a:r>
                  <a:rPr lang="en-US" sz="2400" b="1" dirty="0" smtClean="0">
                    <a:solidFill>
                      <a:schemeClr val="tx2"/>
                    </a:solidFill>
                    <a:latin typeface="+mj-lt"/>
                  </a:rPr>
                  <a:t>6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.     Последовательность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задана формулой</a:t>
                </a:r>
              </a:p>
              <a:p>
                <a:r>
                  <a:rPr lang="ru-RU" sz="2400" b="1" dirty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. Найдите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𝟓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𝟏𝟎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𝟓𝟎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sz="2400" b="1" dirty="0" smtClean="0">
                  <a:solidFill>
                    <a:schemeClr val="tx2"/>
                  </a:solidFill>
                  <a:latin typeface="+mj-lt"/>
                </a:endParaRPr>
              </a:p>
              <a:p>
                <a:endParaRPr lang="ru-RU" dirty="0" smtClean="0"/>
              </a:p>
              <a:p>
                <a:r>
                  <a:rPr lang="ru-RU" dirty="0" smtClean="0"/>
                  <a:t>               </a:t>
                </a:r>
                <a:r>
                  <a:rPr lang="ru-RU" sz="2000" b="1" dirty="0" smtClean="0">
                    <a:latin typeface="+mj-lt"/>
                  </a:rPr>
                  <a:t>Решение</a:t>
                </a:r>
                <a:r>
                  <a:rPr lang="ru-RU" sz="2000" b="1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            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𝟓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𝟐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𝟓𝟎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𝟏𝟓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n-US" sz="2000" b="1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𝟏𝟎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000" b="1" i="0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𝟐𝟎𝟎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ru-RU" sz="2000" b="1" i="0" smtClean="0">
                          <a:latin typeface="Cambria Math"/>
                          <a:ea typeface="Cambria Math"/>
                        </a:rPr>
                        <m:t>𝟑𝟎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𝟐𝟑𝟎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2000" b="1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𝟓𝟎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𝟓𝟎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𝟓𝟎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0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ru-RU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000" b="1" i="1" smtClean="0">
                          <a:latin typeface="Cambria Math"/>
                          <a:ea typeface="Cambria Math"/>
                        </a:rPr>
                        <m:t>𝟐𝟓𝟎𝟎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𝟏𝟓𝟎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𝟓𝟏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𝟓𝟎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  <a:ea typeface="Cambria Math"/>
                </a:endParaRPr>
              </a:p>
              <a:p>
                <a:endParaRPr lang="en-US" sz="2000" b="1" dirty="0" smtClean="0"/>
              </a:p>
              <a:p>
                <a:endParaRPr lang="ru-RU" dirty="0"/>
              </a:p>
              <a:p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№56</a:t>
                </a:r>
                <a:r>
                  <a:rPr lang="en-US" sz="2400" b="1" dirty="0" smtClean="0">
                    <a:solidFill>
                      <a:schemeClr val="tx2"/>
                    </a:solidFill>
                    <a:latin typeface="+mj-lt"/>
                  </a:rPr>
                  <a:t>9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ru-RU" sz="2400" b="1" dirty="0">
                    <a:solidFill>
                      <a:schemeClr val="tx2"/>
                    </a:solidFill>
                    <a:latin typeface="+mj-lt"/>
                  </a:rPr>
                  <a:t>(г). </a:t>
                </a:r>
                <a:r>
                  <a:rPr lang="en-US" sz="2400" b="1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Выпишите первые пять членов  </a:t>
                </a:r>
              </a:p>
              <a:p>
                <a:r>
                  <a:rPr lang="ru-RU" sz="2400" b="1" dirty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                   последовательности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, если: </a:t>
                </a:r>
                <a:endParaRPr lang="en-US" sz="2400" b="1" dirty="0" smtClean="0">
                  <a:solidFill>
                    <a:schemeClr val="tx2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ru-RU" sz="20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  <m:sup>
                          <m:r>
                            <a:rPr lang="en-US" sz="2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  <a:p>
                <a:r>
                  <a:rPr lang="ru-RU" sz="2400" b="1" dirty="0" smtClean="0">
                    <a:solidFill>
                      <a:schemeClr val="tx1"/>
                    </a:solidFill>
                    <a:latin typeface="+mj-lt"/>
                  </a:rPr>
                  <a:t>              Решение:   </a:t>
                </a:r>
              </a:p>
              <a:p>
                <a:r>
                  <a:rPr lang="ru-RU" sz="2400" b="1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+mj-lt"/>
                  </a:rPr>
                  <a:t>  </a:t>
                </a:r>
                <a:r>
                  <a:rPr lang="ru-RU" sz="2400" b="1" dirty="0" smtClean="0">
                    <a:solidFill>
                      <a:schemeClr val="tx1"/>
                    </a:solidFill>
                    <a:latin typeface="+mj-lt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  </m:t>
                    </m:r>
                    <m:sSub>
                      <m:sSubPr>
                        <m:ctrlPr>
                          <a:rPr lang="ru-RU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ru-RU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 </m:t>
                    </m:r>
                    <m:sSub>
                      <m:sSub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ea typeface="Cambria Math"/>
                </a:endParaRPr>
              </a:p>
              <a:p>
                <a:endParaRPr lang="en-US" dirty="0">
                  <a:solidFill>
                    <a:schemeClr val="tx1"/>
                  </a:solidFill>
                  <a:ea typeface="Cambria Math"/>
                </a:endParaRPr>
              </a:p>
              <a:p>
                <a:endParaRPr lang="en-US" dirty="0">
                  <a:ea typeface="Cambria Math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25" y="1412776"/>
                <a:ext cx="8136906" cy="5731184"/>
              </a:xfrm>
              <a:prstGeom prst="rect">
                <a:avLst/>
              </a:prstGeom>
              <a:blipFill rotWithShape="1">
                <a:blip r:embed="rId2"/>
                <a:stretch>
                  <a:fillRect l="-1199" t="-8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 descr="image451317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8049" y="3154625"/>
            <a:ext cx="11525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image451317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43452" y="5808415"/>
            <a:ext cx="11525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40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70792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Какая закономерность наблюдается в каждой последовательности?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5184576"/>
              </a:xfrm>
              <a:ln>
                <a:solidFill>
                  <a:schemeClr val="bg2"/>
                </a:solidFill>
              </a:ln>
            </p:spPr>
            <p:txBody>
              <a:bodyPr>
                <a:normAutofit fontScale="25000" lnSpcReduction="20000"/>
              </a:bodyPr>
              <a:lstStyle/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ru-RU" sz="5100" i="1" dirty="0" smtClean="0">
                  <a:latin typeface="Cambria Math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r>
                  <a:rPr lang="ru-RU" sz="11200" b="1" dirty="0" smtClean="0"/>
                  <a:t>      </a:t>
                </a:r>
                <a:r>
                  <a:rPr lang="ru-RU" sz="11200" b="1" dirty="0" smtClean="0">
                    <a:solidFill>
                      <a:schemeClr val="tx2"/>
                    </a:solidFill>
                    <a:latin typeface="+mj-lt"/>
                  </a:rPr>
                  <a:t>1)</a:t>
                </a:r>
                <a:r>
                  <a:rPr lang="ru-RU" sz="11200" b="1" dirty="0" smtClean="0"/>
                  <a:t>    </a:t>
                </a:r>
                <a14:m>
                  <m:oMath xmlns:m="http://schemas.openxmlformats.org/officeDocument/2006/math">
                    <m:r>
                      <a:rPr lang="ru-RU" sz="11200" b="1" i="1" dirty="0" smtClean="0">
                        <a:latin typeface="Cambria Math"/>
                      </a:rPr>
                      <m:t>𝟏</m:t>
                    </m:r>
                    <m:r>
                      <a:rPr lang="ru-RU" sz="11200" b="1" i="1" dirty="0" smtClean="0">
                        <a:latin typeface="Cambria Math"/>
                      </a:rPr>
                      <m:t>;</m:t>
                    </m:r>
                    <m:r>
                      <a:rPr lang="ru-RU" sz="11200" b="1" i="1" dirty="0" smtClean="0">
                        <a:latin typeface="Cambria Math"/>
                      </a:rPr>
                      <m:t>𝟑</m:t>
                    </m:r>
                    <m:r>
                      <a:rPr lang="ru-RU" sz="11200" b="1" i="1" dirty="0" smtClean="0">
                        <a:latin typeface="Cambria Math"/>
                      </a:rPr>
                      <m:t>;</m:t>
                    </m:r>
                    <m:r>
                      <a:rPr lang="ru-RU" sz="11200" b="1" i="1" dirty="0" smtClean="0">
                        <a:latin typeface="Cambria Math"/>
                      </a:rPr>
                      <m:t>𝟓</m:t>
                    </m:r>
                    <m:r>
                      <a:rPr lang="ru-RU" sz="11200" b="1" i="1" dirty="0" smtClean="0">
                        <a:latin typeface="Cambria Math"/>
                      </a:rPr>
                      <m:t>;</m:t>
                    </m:r>
                    <m:r>
                      <a:rPr lang="ru-RU" sz="11200" b="1" i="1" dirty="0" smtClean="0">
                        <a:latin typeface="Cambria Math"/>
                      </a:rPr>
                      <m:t>𝟕</m:t>
                    </m:r>
                    <m:r>
                      <a:rPr lang="ru-RU" sz="11200" b="1" i="1" dirty="0" smtClean="0">
                        <a:latin typeface="Cambria Math"/>
                      </a:rPr>
                      <m:t>;…</m:t>
                    </m:r>
                  </m:oMath>
                </a14:m>
                <a:r>
                  <a:rPr lang="ru-RU" sz="11200" dirty="0" smtClean="0">
                    <a:latin typeface="+mj-lt"/>
                  </a:rPr>
                  <a:t> 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r>
                  <a:rPr lang="ru-RU" sz="11200" dirty="0">
                    <a:latin typeface="+mj-lt"/>
                  </a:rPr>
                  <a:t> </a:t>
                </a:r>
                <a:r>
                  <a:rPr lang="ru-RU" sz="11200" dirty="0" smtClean="0">
                    <a:latin typeface="+mj-lt"/>
                  </a:rPr>
                  <a:t>   </a:t>
                </a:r>
                <a14:m>
                  <m:oMath xmlns:m="http://schemas.openxmlformats.org/officeDocument/2006/math">
                    <m:r>
                      <a:rPr lang="ru-RU" sz="11200" b="0" i="0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ru-RU" sz="11200" dirty="0" smtClean="0">
                    <a:latin typeface="+mj-lt"/>
                  </a:rPr>
                  <a:t>                          </a:t>
                </a:r>
                <a:endParaRPr lang="ru-RU" sz="11200" dirty="0">
                  <a:latin typeface="+mj-lt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r>
                  <a:rPr lang="ru-RU" sz="11200" b="1" dirty="0" smtClean="0">
                    <a:latin typeface="+mj-lt"/>
                  </a:rPr>
                  <a:t>      </a:t>
                </a:r>
                <a:r>
                  <a:rPr lang="ru-RU" sz="11200" b="1" dirty="0" smtClean="0">
                    <a:solidFill>
                      <a:schemeClr val="tx2"/>
                    </a:solidFill>
                    <a:latin typeface="+mj-lt"/>
                  </a:rPr>
                  <a:t>2)</a:t>
                </a:r>
                <a:r>
                  <a:rPr lang="ru-RU" sz="11200" b="1" dirty="0" smtClean="0">
                    <a:latin typeface="+mj-lt"/>
                  </a:rPr>
                  <a:t>    </a:t>
                </a:r>
                <a14:m>
                  <m:oMath xmlns:m="http://schemas.openxmlformats.org/officeDocument/2006/math">
                    <m:r>
                      <a:rPr lang="ru-RU" sz="11200" b="1" i="1" smtClean="0">
                        <a:latin typeface="Cambria Math"/>
                      </a:rPr>
                      <m:t>𝟔</m:t>
                    </m:r>
                    <m:r>
                      <a:rPr lang="ru-RU" sz="11200" b="1" i="1" smtClean="0">
                        <a:latin typeface="Cambria Math"/>
                      </a:rPr>
                      <m:t>;</m:t>
                    </m:r>
                    <m:r>
                      <a:rPr lang="ru-RU" sz="11200" b="1" i="1" smtClean="0">
                        <a:latin typeface="Cambria Math"/>
                      </a:rPr>
                      <m:t>𝟏𝟐</m:t>
                    </m:r>
                    <m:r>
                      <a:rPr lang="ru-RU" sz="11200" b="1" i="1" smtClean="0">
                        <a:latin typeface="Cambria Math"/>
                      </a:rPr>
                      <m:t>;</m:t>
                    </m:r>
                    <m:r>
                      <a:rPr lang="ru-RU" sz="11200" b="1" i="1" smtClean="0">
                        <a:latin typeface="Cambria Math"/>
                      </a:rPr>
                      <m:t>𝟐𝟒</m:t>
                    </m:r>
                    <m:r>
                      <a:rPr lang="ru-RU" sz="11200" b="1" i="1" smtClean="0">
                        <a:latin typeface="Cambria Math"/>
                      </a:rPr>
                      <m:t>;</m:t>
                    </m:r>
                    <m:r>
                      <a:rPr lang="ru-RU" sz="11200" b="1" i="1" smtClean="0">
                        <a:latin typeface="Cambria Math"/>
                      </a:rPr>
                      <m:t>𝟒𝟖</m:t>
                    </m:r>
                    <m:r>
                      <a:rPr lang="ru-RU" sz="11200" b="1" i="1" smtClean="0">
                        <a:latin typeface="Cambria Math"/>
                      </a:rPr>
                      <m:t>;…</m:t>
                    </m:r>
                  </m:oMath>
                </a14:m>
                <a:endParaRPr lang="ru-RU" sz="11200" b="1" dirty="0" smtClean="0">
                  <a:latin typeface="+mj-lt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ru-RU" sz="11200" b="0" dirty="0" smtClean="0">
                  <a:latin typeface="+mj-lt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r>
                  <a:rPr lang="ru-RU" sz="11200" b="1" dirty="0" smtClean="0"/>
                  <a:t>      </a:t>
                </a:r>
                <a:r>
                  <a:rPr lang="ru-RU" sz="11200" b="1" dirty="0" smtClean="0">
                    <a:solidFill>
                      <a:schemeClr val="tx2"/>
                    </a:solidFill>
                    <a:latin typeface="+mj-lt"/>
                  </a:rPr>
                  <a:t>3)</a:t>
                </a:r>
                <a:r>
                  <a:rPr lang="ru-RU" sz="11200" b="1" dirty="0" smtClean="0">
                    <a:latin typeface="+mj-lt"/>
                  </a:rPr>
                  <a:t>    </a:t>
                </a:r>
                <a14:m>
                  <m:oMath xmlns:m="http://schemas.openxmlformats.org/officeDocument/2006/math">
                    <m:r>
                      <a:rPr lang="ru-RU" sz="11200" b="1" i="1" smtClean="0">
                        <a:latin typeface="Cambria Math"/>
                      </a:rPr>
                      <m:t>𝟐</m:t>
                    </m:r>
                    <m:r>
                      <a:rPr lang="ru-RU" sz="11200" b="1" i="1" smtClean="0">
                        <a:latin typeface="Cambria Math"/>
                      </a:rPr>
                      <m:t>;</m:t>
                    </m:r>
                    <m:r>
                      <a:rPr lang="ru-RU" sz="11200" b="1" i="1" smtClean="0">
                        <a:latin typeface="Cambria Math"/>
                      </a:rPr>
                      <m:t>𝟕</m:t>
                    </m:r>
                    <m:r>
                      <a:rPr lang="ru-RU" sz="11200" b="1" i="1" smtClean="0">
                        <a:latin typeface="Cambria Math"/>
                      </a:rPr>
                      <m:t>;</m:t>
                    </m:r>
                    <m:r>
                      <a:rPr lang="ru-RU" sz="11200" b="1" i="1" smtClean="0">
                        <a:latin typeface="Cambria Math"/>
                      </a:rPr>
                      <m:t>𝟏𝟐</m:t>
                    </m:r>
                    <m:r>
                      <a:rPr lang="ru-RU" sz="11200" b="1" i="1" smtClean="0">
                        <a:latin typeface="Cambria Math"/>
                      </a:rPr>
                      <m:t>;</m:t>
                    </m:r>
                    <m:r>
                      <a:rPr lang="ru-RU" sz="11200" b="1" i="1" smtClean="0">
                        <a:latin typeface="Cambria Math"/>
                      </a:rPr>
                      <m:t>𝟏𝟕</m:t>
                    </m:r>
                    <m:r>
                      <a:rPr lang="ru-RU" sz="11200" b="1" i="1" smtClean="0">
                        <a:latin typeface="Cambria Math"/>
                      </a:rPr>
                      <m:t>;…</m:t>
                    </m:r>
                  </m:oMath>
                </a14:m>
                <a:endParaRPr lang="ru-RU" sz="11200" b="1" dirty="0" smtClean="0">
                  <a:latin typeface="+mj-lt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ru-RU" sz="11200" b="0" dirty="0" smtClean="0">
                  <a:latin typeface="+mj-lt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r>
                  <a:rPr lang="ru-RU" sz="11200" b="1" dirty="0" smtClean="0"/>
                  <a:t>      </a:t>
                </a:r>
                <a:r>
                  <a:rPr lang="ru-RU" sz="11200" b="1" dirty="0" smtClean="0">
                    <a:solidFill>
                      <a:schemeClr val="tx2"/>
                    </a:solidFill>
                    <a:latin typeface="+mj-lt"/>
                  </a:rPr>
                  <a:t>4)</a:t>
                </a:r>
                <a:r>
                  <a:rPr lang="ru-RU" sz="11200" b="1" dirty="0" smtClean="0"/>
                  <a:t>   </a:t>
                </a:r>
                <a14:m>
                  <m:oMath xmlns:m="http://schemas.openxmlformats.org/officeDocument/2006/math">
                    <m:r>
                      <a:rPr lang="ru-RU" sz="11200" b="1" i="1" smtClean="0">
                        <a:latin typeface="Cambria Math"/>
                      </a:rPr>
                      <m:t>−</m:t>
                    </m:r>
                    <m:r>
                      <a:rPr lang="ru-RU" sz="11200" b="1" i="1" smtClean="0">
                        <a:latin typeface="Cambria Math"/>
                      </a:rPr>
                      <m:t>𝟏𝟔</m:t>
                    </m:r>
                    <m:r>
                      <a:rPr lang="ru-RU" sz="11200" b="1" i="1" smtClean="0">
                        <a:latin typeface="Cambria Math"/>
                      </a:rPr>
                      <m:t>;−</m:t>
                    </m:r>
                    <m:r>
                      <a:rPr lang="ru-RU" sz="11200" b="1" i="1" smtClean="0">
                        <a:latin typeface="Cambria Math"/>
                      </a:rPr>
                      <m:t>𝟏𝟑</m:t>
                    </m:r>
                    <m:r>
                      <a:rPr lang="ru-RU" sz="11200" b="1" i="1" smtClean="0">
                        <a:latin typeface="Cambria Math"/>
                      </a:rPr>
                      <m:t>;−</m:t>
                    </m:r>
                    <m:r>
                      <a:rPr lang="ru-RU" sz="11200" b="1" i="1" smtClean="0">
                        <a:latin typeface="Cambria Math"/>
                      </a:rPr>
                      <m:t>𝟏𝟎</m:t>
                    </m:r>
                    <m:r>
                      <a:rPr lang="ru-RU" sz="11200" b="1" i="1" smtClean="0">
                        <a:latin typeface="Cambria Math"/>
                      </a:rPr>
                      <m:t>;−</m:t>
                    </m:r>
                    <m:r>
                      <a:rPr lang="ru-RU" sz="11200" b="1" i="1" smtClean="0">
                        <a:latin typeface="Cambria Math"/>
                      </a:rPr>
                      <m:t>𝟕</m:t>
                    </m:r>
                    <m:r>
                      <a:rPr lang="ru-RU" sz="11200" b="1" i="1" smtClean="0">
                        <a:latin typeface="Cambria Math"/>
                      </a:rPr>
                      <m:t>;…</m:t>
                    </m:r>
                  </m:oMath>
                </a14:m>
                <a:r>
                  <a:rPr lang="en-US" sz="11200" b="1" dirty="0" smtClean="0">
                    <a:latin typeface="+mj-lt"/>
                  </a:rPr>
                  <a:t> </a:t>
                </a:r>
                <a:r>
                  <a:rPr lang="en-US" sz="11200" b="0" dirty="0" smtClean="0">
                    <a:latin typeface="+mj-lt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11200" b="0" i="1" dirty="0" smtClean="0">
                        <a:latin typeface="Cambria Math"/>
                      </a:rPr>
                      <m:t> </m:t>
                    </m:r>
                  </m:oMath>
                </a14:m>
                <a:endParaRPr lang="ru-RU" sz="11200" b="0" dirty="0" smtClean="0">
                  <a:latin typeface="+mj-lt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ru-RU" sz="11200" b="0" dirty="0" smtClean="0">
                  <a:latin typeface="+mj-lt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r>
                  <a:rPr lang="ru-RU" sz="11200" b="1" dirty="0" smtClean="0"/>
                  <a:t>      </a:t>
                </a:r>
                <a:r>
                  <a:rPr lang="ru-RU" sz="11200" b="1" dirty="0" smtClean="0">
                    <a:solidFill>
                      <a:schemeClr val="tx2"/>
                    </a:solidFill>
                    <a:latin typeface="+mj-lt"/>
                  </a:rPr>
                  <a:t>5)</a:t>
                </a:r>
                <a:r>
                  <a:rPr lang="ru-RU" sz="11200" b="1" dirty="0" smtClean="0"/>
                  <a:t>    </a:t>
                </a:r>
                <a14:m>
                  <m:oMath xmlns:m="http://schemas.openxmlformats.org/officeDocument/2006/math">
                    <m:r>
                      <a:rPr lang="ru-RU" sz="11200" b="1" i="1" smtClean="0">
                        <a:latin typeface="Cambria Math"/>
                      </a:rPr>
                      <m:t>𝟏</m:t>
                    </m:r>
                    <m:r>
                      <a:rPr lang="ru-RU" sz="11200" b="1" i="1" smtClean="0">
                        <a:latin typeface="Cambria Math"/>
                      </a:rPr>
                      <m:t>;</m:t>
                    </m:r>
                    <m:r>
                      <a:rPr lang="ru-RU" sz="11200" b="1" i="1" smtClean="0">
                        <a:latin typeface="Cambria Math"/>
                      </a:rPr>
                      <m:t>𝟒</m:t>
                    </m:r>
                    <m:r>
                      <a:rPr lang="ru-RU" sz="11200" b="1" i="1" smtClean="0">
                        <a:latin typeface="Cambria Math"/>
                      </a:rPr>
                      <m:t>;</m:t>
                    </m:r>
                    <m:r>
                      <a:rPr lang="ru-RU" sz="11200" b="1" i="1" smtClean="0">
                        <a:latin typeface="Cambria Math"/>
                      </a:rPr>
                      <m:t>𝟗</m:t>
                    </m:r>
                    <m:r>
                      <a:rPr lang="ru-RU" sz="11200" b="1" i="1" smtClean="0">
                        <a:latin typeface="Cambria Math"/>
                      </a:rPr>
                      <m:t>;</m:t>
                    </m:r>
                    <m:r>
                      <a:rPr lang="ru-RU" sz="11200" b="1" i="1" smtClean="0">
                        <a:latin typeface="Cambria Math"/>
                      </a:rPr>
                      <m:t>𝟏𝟔</m:t>
                    </m:r>
                    <m:r>
                      <a:rPr lang="ru-RU" sz="11200" b="1" i="1" smtClean="0">
                        <a:latin typeface="Cambria Math"/>
                      </a:rPr>
                      <m:t>;…</m:t>
                    </m:r>
                  </m:oMath>
                </a14:m>
                <a:endParaRPr lang="ru-RU" sz="5100" b="0" dirty="0" smtClean="0">
                  <a:latin typeface="+mj-lt"/>
                </a:endParaRPr>
              </a:p>
              <a:p>
                <a:pPr marL="457200" indent="-45720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+mj-lt"/>
                  <a:buAutoNum type="arabicParenR"/>
                  <a:defRPr/>
                </a:pPr>
                <a:endParaRPr lang="ru-RU" sz="2000" b="0" dirty="0" smtClean="0">
                  <a:latin typeface="+mj-lt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ru-RU" sz="2000" dirty="0" smtClean="0">
                  <a:latin typeface="+mj-lt"/>
                </a:endParaRPr>
              </a:p>
              <a:p>
                <a:pPr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Arial" pitchFamily="34" charset="0"/>
                  <a:buChar char="•"/>
                  <a:defRPr/>
                </a:pPr>
                <a:r>
                  <a:rPr lang="ru-RU" sz="7200" b="1" dirty="0" smtClean="0">
                    <a:solidFill>
                      <a:schemeClr val="tx2"/>
                    </a:solidFill>
                    <a:latin typeface="+mj-lt"/>
                  </a:rPr>
                  <a:t>Найдите для каждой последовательности следующие два члена.</a:t>
                </a:r>
              </a:p>
              <a:p>
                <a:pPr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Arial" pitchFamily="34" charset="0"/>
                  <a:buChar char="•"/>
                  <a:defRPr/>
                </a:pPr>
                <a:r>
                  <a:rPr lang="ru-RU" sz="7200" b="1" dirty="0" smtClean="0">
                    <a:solidFill>
                      <a:schemeClr val="tx2"/>
                    </a:solidFill>
                    <a:latin typeface="+mj-lt"/>
                  </a:rPr>
                  <a:t>А можно ли из данных пяти последовательностей выделить группу числовых рядов, объединённых каким-либо общим признаком?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ru-RU" sz="5000" dirty="0" smtClean="0">
                  <a:solidFill>
                    <a:srgbClr val="0070C0"/>
                  </a:solidFill>
                  <a:latin typeface="+mj-lt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ru-RU" dirty="0"/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5184576"/>
              </a:xfrm>
              <a:blipFill rotWithShape="1">
                <a:blip r:embed="rId2"/>
                <a:stretch>
                  <a:fillRect l="-296" r="-740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image451317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2080" y="1758475"/>
            <a:ext cx="1152525" cy="2873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451317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2079" y="3390900"/>
            <a:ext cx="11525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image451317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2078" y="4261842"/>
            <a:ext cx="11525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81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1881</TotalTime>
  <Words>1568</Words>
  <Application>Microsoft Office PowerPoint</Application>
  <PresentationFormat>Экран (4:3)</PresentationFormat>
  <Paragraphs>196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АРИФМЕТИЧЕСКАЯ ПРОГРЕССИЯ</vt:lpstr>
      <vt:lpstr>Презентация PowerPoint</vt:lpstr>
      <vt:lpstr>Устная работа</vt:lpstr>
      <vt:lpstr>Устная работа</vt:lpstr>
      <vt:lpstr>  Проверка домашнего задания</vt:lpstr>
      <vt:lpstr>      Проверка домашнего задания</vt:lpstr>
      <vt:lpstr>Проверка домашнего задания</vt:lpstr>
      <vt:lpstr>Проверка домашнего задания</vt:lpstr>
      <vt:lpstr>Какая закономерность наблюдается в каждой последовательности?</vt:lpstr>
      <vt:lpstr> Арифметическая прогрессия</vt:lpstr>
      <vt:lpstr>Презентация PowerPoint</vt:lpstr>
      <vt:lpstr>Последовательности заданы несколькими первыми членами? Есть ли среди них арифметические прогрессии? </vt:lpstr>
      <vt:lpstr>      Какой вывод из этих прогрессий можно сделать?</vt:lpstr>
      <vt:lpstr> Задача.</vt:lpstr>
      <vt:lpstr>Формула n-го члена</vt:lpstr>
      <vt:lpstr> Задача.</vt:lpstr>
      <vt:lpstr>Ответы к тесту: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WORK</cp:lastModifiedBy>
  <cp:revision>169</cp:revision>
  <dcterms:created xsi:type="dcterms:W3CDTF">2011-01-06T13:16:19Z</dcterms:created>
  <dcterms:modified xsi:type="dcterms:W3CDTF">2015-03-09T21:53:19Z</dcterms:modified>
</cp:coreProperties>
</file>